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69" r:id="rId2"/>
    <p:sldId id="468" r:id="rId3"/>
    <p:sldId id="470" r:id="rId4"/>
    <p:sldId id="650" r:id="rId5"/>
    <p:sldId id="682" r:id="rId6"/>
    <p:sldId id="683" r:id="rId7"/>
    <p:sldId id="488" r:id="rId8"/>
    <p:sldId id="487" r:id="rId9"/>
    <p:sldId id="651" r:id="rId10"/>
    <p:sldId id="652" r:id="rId11"/>
    <p:sldId id="654" r:id="rId12"/>
    <p:sldId id="681" r:id="rId13"/>
    <p:sldId id="655" r:id="rId14"/>
    <p:sldId id="656" r:id="rId15"/>
    <p:sldId id="657" r:id="rId16"/>
    <p:sldId id="658" r:id="rId17"/>
    <p:sldId id="653" r:id="rId18"/>
    <p:sldId id="659" r:id="rId19"/>
    <p:sldId id="680" r:id="rId20"/>
    <p:sldId id="662" r:id="rId21"/>
    <p:sldId id="663" r:id="rId22"/>
    <p:sldId id="660" r:id="rId23"/>
    <p:sldId id="661" r:id="rId24"/>
    <p:sldId id="665" r:id="rId25"/>
    <p:sldId id="666" r:id="rId26"/>
    <p:sldId id="667" r:id="rId27"/>
    <p:sldId id="668" r:id="rId28"/>
    <p:sldId id="669" r:id="rId29"/>
    <p:sldId id="664" r:id="rId30"/>
    <p:sldId id="675" r:id="rId31"/>
    <p:sldId id="670" r:id="rId32"/>
    <p:sldId id="671" r:id="rId33"/>
    <p:sldId id="679" r:id="rId34"/>
    <p:sldId id="479" r:id="rId35"/>
    <p:sldId id="672" r:id="rId36"/>
    <p:sldId id="556" r:id="rId37"/>
    <p:sldId id="673" r:id="rId38"/>
    <p:sldId id="674" r:id="rId39"/>
    <p:sldId id="677" r:id="rId40"/>
    <p:sldId id="678" r:id="rId41"/>
    <p:sldId id="676" r:id="rId42"/>
    <p:sldId id="472" r:id="rId43"/>
    <p:sldId id="476" r:id="rId44"/>
    <p:sldId id="540" r:id="rId45"/>
    <p:sldId id="481" r:id="rId46"/>
    <p:sldId id="482" r:id="rId47"/>
    <p:sldId id="494" r:id="rId48"/>
    <p:sldId id="497" r:id="rId49"/>
    <p:sldId id="506" r:id="rId50"/>
    <p:sldId id="648" r:id="rId51"/>
    <p:sldId id="551" r:id="rId52"/>
    <p:sldId id="552" r:id="rId53"/>
    <p:sldId id="553" r:id="rId54"/>
    <p:sldId id="554" r:id="rId55"/>
    <p:sldId id="575" r:id="rId56"/>
    <p:sldId id="579" r:id="rId57"/>
    <p:sldId id="590" r:id="rId58"/>
    <p:sldId id="591" r:id="rId59"/>
    <p:sldId id="613" r:id="rId6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0088" autoAdjust="0"/>
  </p:normalViewPr>
  <p:slideViewPr>
    <p:cSldViewPr snapToGrid="0">
      <p:cViewPr varScale="1">
        <p:scale>
          <a:sx n="77" d="100"/>
          <a:sy n="77" d="100"/>
        </p:scale>
        <p:origin x="341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73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BE597-678B-461B-9DE2-4B081FE2A791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46502-5F46-4BDA-8B28-AD38A7D126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095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51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8E58CD9-473F-4F00-BAE8-08505D99BB9C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017808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53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95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46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93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35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67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254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77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37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4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94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91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ideology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258417" y="854765"/>
            <a:ext cx="11658600" cy="120263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fr-FR" b="1" dirty="0" smtClean="0">
                <a:latin typeface="+mn-lt"/>
              </a:rPr>
              <a:t>Capital and Ideology</a:t>
            </a:r>
            <a:endParaRPr lang="fr-FR" altLang="fr-FR" b="1" dirty="0"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8418" y="3093940"/>
            <a:ext cx="11539330" cy="153769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500" dirty="0"/>
              <a:t>Thomas </a:t>
            </a:r>
            <a:r>
              <a:rPr lang="en-US" sz="3500" dirty="0" err="1"/>
              <a:t>Piketty</a:t>
            </a:r>
            <a:endParaRPr lang="en-US" sz="3500" dirty="0"/>
          </a:p>
          <a:p>
            <a:pPr>
              <a:defRPr/>
            </a:pPr>
            <a:r>
              <a:rPr lang="en-US" sz="3500" smtClean="0"/>
              <a:t>PSE</a:t>
            </a:r>
            <a:r>
              <a:rPr lang="en-US" sz="3500" smtClean="0"/>
              <a:t>, </a:t>
            </a:r>
            <a:r>
              <a:rPr lang="en-US" sz="3500" smtClean="0"/>
              <a:t>December </a:t>
            </a:r>
            <a:r>
              <a:rPr lang="en-US" sz="3500" smtClean="0"/>
              <a:t>13 </a:t>
            </a:r>
            <a:r>
              <a:rPr lang="en-US" sz="3500" smtClean="0"/>
              <a:t>2019</a:t>
            </a:r>
            <a:endParaRPr lang="en-US" sz="3500" dirty="0" smtClean="0"/>
          </a:p>
        </p:txBody>
      </p:sp>
    </p:spTree>
    <p:extLst>
      <p:ext uri="{BB962C8B-B14F-4D97-AF65-F5344CB8AC3E}">
        <p14:creationId xmlns:p14="http://schemas.microsoft.com/office/powerpoint/2010/main" val="186775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02" y="0"/>
            <a:ext cx="10401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8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56" y="0"/>
            <a:ext cx="11023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7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6226" y="715617"/>
            <a:ext cx="11131826" cy="4989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2. Social </a:t>
            </a:r>
            <a:r>
              <a:rPr lang="fr-FR" b="1" dirty="0" err="1"/>
              <a:t>mobilizations</a:t>
            </a:r>
            <a:r>
              <a:rPr lang="fr-FR" b="1" dirty="0"/>
              <a:t>, the </a:t>
            </a:r>
            <a:r>
              <a:rPr lang="fr-FR" b="1" dirty="0" err="1" smtClean="0"/>
              <a:t>political</a:t>
            </a:r>
            <a:r>
              <a:rPr lang="fr-FR" b="1" dirty="0" smtClean="0"/>
              <a:t> </a:t>
            </a:r>
            <a:r>
              <a:rPr lang="fr-FR" b="1" dirty="0"/>
              <a:t>contradictions of </a:t>
            </a:r>
            <a:r>
              <a:rPr lang="fr-FR" b="1" dirty="0" smtClean="0"/>
              <a:t>capital </a:t>
            </a:r>
            <a:r>
              <a:rPr lang="fr-FR" b="1" dirty="0"/>
              <a:t>accumulation, and the </a:t>
            </a:r>
            <a:r>
              <a:rPr lang="fr-FR" b="1" dirty="0" err="1"/>
              <a:t>reduction</a:t>
            </a:r>
            <a:r>
              <a:rPr lang="fr-FR" b="1" dirty="0"/>
              <a:t> of inequality in the 20th </a:t>
            </a:r>
            <a:r>
              <a:rPr lang="fr-FR" b="1" dirty="0" smtClean="0"/>
              <a:t>century</a:t>
            </a:r>
          </a:p>
          <a:p>
            <a:pPr marL="0" indent="0">
              <a:buNone/>
            </a:pPr>
            <a:endParaRPr lang="fr-FR" b="1" dirty="0"/>
          </a:p>
          <a:p>
            <a:r>
              <a:rPr lang="fr-FR" dirty="0" smtClean="0"/>
              <a:t>Social </a:t>
            </a:r>
            <a:r>
              <a:rPr lang="fr-FR" dirty="0" err="1" smtClean="0"/>
              <a:t>mobilizations</a:t>
            </a:r>
            <a:r>
              <a:rPr lang="fr-FR" dirty="0" smtClean="0"/>
              <a:t> and socialist </a:t>
            </a:r>
            <a:r>
              <a:rPr lang="fr-FR" dirty="0" err="1" smtClean="0"/>
              <a:t>movements</a:t>
            </a:r>
            <a:r>
              <a:rPr lang="fr-FR" dirty="0" smtClean="0"/>
              <a:t> </a:t>
            </a:r>
            <a:r>
              <a:rPr lang="fr-FR" dirty="0" err="1" smtClean="0"/>
              <a:t>led</a:t>
            </a:r>
            <a:r>
              <a:rPr lang="fr-FR" dirty="0" smtClean="0"/>
              <a:t> to the </a:t>
            </a:r>
            <a:r>
              <a:rPr lang="fr-FR" dirty="0" err="1" smtClean="0"/>
              <a:t>beginning</a:t>
            </a:r>
            <a:r>
              <a:rPr lang="fr-FR" dirty="0" smtClean="0"/>
              <a:t> of a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toward</a:t>
            </a:r>
            <a:r>
              <a:rPr lang="fr-FR" dirty="0" smtClean="0"/>
              <a:t> the </a:t>
            </a:r>
            <a:r>
              <a:rPr lang="fr-FR" dirty="0" err="1" smtClean="0"/>
              <a:t>reduction</a:t>
            </a:r>
            <a:r>
              <a:rPr lang="fr-FR" dirty="0" smtClean="0"/>
              <a:t> of inequality in the </a:t>
            </a:r>
            <a:r>
              <a:rPr lang="fr-FR" dirty="0" err="1" smtClean="0"/>
              <a:t>late</a:t>
            </a:r>
            <a:r>
              <a:rPr lang="fr-FR" dirty="0" smtClean="0"/>
              <a:t> 19th and </a:t>
            </a:r>
            <a:r>
              <a:rPr lang="fr-FR" dirty="0" err="1" smtClean="0"/>
              <a:t>early</a:t>
            </a:r>
            <a:r>
              <a:rPr lang="fr-FR" dirty="0" smtClean="0"/>
              <a:t> 20th centuries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This </a:t>
            </a:r>
            <a:r>
              <a:rPr lang="fr-FR" dirty="0" err="1" smtClean="0"/>
              <a:t>process</a:t>
            </a:r>
            <a:r>
              <a:rPr lang="fr-FR" dirty="0" smtClean="0"/>
              <a:t> has been </a:t>
            </a:r>
            <a:r>
              <a:rPr lang="fr-FR" dirty="0" err="1" smtClean="0"/>
              <a:t>strongly</a:t>
            </a:r>
            <a:r>
              <a:rPr lang="fr-FR" dirty="0" smtClean="0"/>
              <a:t> </a:t>
            </a:r>
            <a:r>
              <a:rPr lang="fr-FR" dirty="0" err="1" smtClean="0"/>
              <a:t>accelerated</a:t>
            </a:r>
            <a:r>
              <a:rPr lang="fr-FR" dirty="0" smtClean="0"/>
              <a:t> by the violent </a:t>
            </a:r>
            <a:r>
              <a:rPr lang="fr-FR" dirty="0" err="1" smtClean="0"/>
              <a:t>crisis</a:t>
            </a:r>
            <a:r>
              <a:rPr lang="fr-FR" dirty="0" smtClean="0"/>
              <a:t> of the 1914-1945 </a:t>
            </a:r>
            <a:r>
              <a:rPr lang="fr-FR" dirty="0" err="1" smtClean="0"/>
              <a:t>period</a:t>
            </a:r>
            <a:r>
              <a:rPr lang="fr-FR" dirty="0" smtClean="0"/>
              <a:t>,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themselves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viewed</a:t>
            </a:r>
            <a:r>
              <a:rPr lang="fr-FR" dirty="0" smtClean="0"/>
              <a:t> as the </a:t>
            </a:r>
            <a:r>
              <a:rPr lang="fr-FR" dirty="0" err="1" smtClean="0"/>
              <a:t>consequences</a:t>
            </a:r>
            <a:r>
              <a:rPr lang="fr-FR" dirty="0" smtClean="0"/>
              <a:t> of the </a:t>
            </a:r>
            <a:r>
              <a:rPr lang="fr-FR" dirty="0" err="1" smtClean="0"/>
              <a:t>strong</a:t>
            </a:r>
            <a:r>
              <a:rPr lang="fr-FR" dirty="0" smtClean="0"/>
              <a:t> tensions </a:t>
            </a:r>
            <a:r>
              <a:rPr lang="fr-FR" dirty="0" err="1" smtClean="0"/>
              <a:t>created</a:t>
            </a:r>
            <a:r>
              <a:rPr lang="fr-FR" dirty="0" smtClean="0"/>
              <a:t> by </a:t>
            </a:r>
            <a:r>
              <a:rPr lang="fr-FR" dirty="0" err="1" smtClean="0"/>
              <a:t>domestic</a:t>
            </a:r>
            <a:r>
              <a:rPr lang="fr-FR" dirty="0" smtClean="0"/>
              <a:t> and international inequality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038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80" y="0"/>
            <a:ext cx="10510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9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30" y="0"/>
            <a:ext cx="11326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2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40" y="0"/>
            <a:ext cx="11239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5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90" y="0"/>
            <a:ext cx="10670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4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40" y="0"/>
            <a:ext cx="11239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83" y="0"/>
            <a:ext cx="10524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3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7443" y="387625"/>
            <a:ext cx="11598966" cy="56653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 smtClean="0"/>
              <a:t>3. </a:t>
            </a:r>
            <a:r>
              <a:rPr lang="fr-FR" b="1" dirty="0" err="1">
                <a:cs typeface="Arial" panose="020B0604020202020204" pitchFamily="34" charset="0"/>
              </a:rPr>
              <a:t>Post-communism</a:t>
            </a:r>
            <a:r>
              <a:rPr lang="fr-FR" b="1" dirty="0">
                <a:cs typeface="Arial" panose="020B0604020202020204" pitchFamily="34" charset="0"/>
              </a:rPr>
              <a:t>, the </a:t>
            </a:r>
            <a:r>
              <a:rPr lang="fr-FR" b="1" dirty="0" err="1">
                <a:cs typeface="Arial" panose="020B0604020202020204" pitchFamily="34" charset="0"/>
              </a:rPr>
              <a:t>failure</a:t>
            </a:r>
            <a:r>
              <a:rPr lang="fr-FR" b="1" dirty="0">
                <a:cs typeface="Arial" panose="020B0604020202020204" pitchFamily="34" charset="0"/>
              </a:rPr>
              <a:t> of </a:t>
            </a:r>
            <a:r>
              <a:rPr lang="fr-FR" b="1" dirty="0" err="1" smtClean="0">
                <a:cs typeface="Arial" panose="020B0604020202020204" pitchFamily="34" charset="0"/>
              </a:rPr>
              <a:t>reaganism</a:t>
            </a:r>
            <a:r>
              <a:rPr lang="fr-FR" b="1" dirty="0" smtClean="0">
                <a:cs typeface="Arial" panose="020B0604020202020204" pitchFamily="34" charset="0"/>
              </a:rPr>
              <a:t>, rising inequality </a:t>
            </a:r>
            <a:r>
              <a:rPr lang="fr-FR" b="1" dirty="0">
                <a:cs typeface="Arial" panose="020B0604020202020204" pitchFamily="34" charset="0"/>
              </a:rPr>
              <a:t>and the </a:t>
            </a:r>
            <a:r>
              <a:rPr lang="fr-FR" b="1" dirty="0" err="1">
                <a:cs typeface="Arial" panose="020B0604020202020204" pitchFamily="34" charset="0"/>
              </a:rPr>
              <a:t>risk</a:t>
            </a:r>
            <a:r>
              <a:rPr lang="fr-FR" b="1" dirty="0">
                <a:cs typeface="Arial" panose="020B0604020202020204" pitchFamily="34" charset="0"/>
              </a:rPr>
              <a:t> of a new </a:t>
            </a:r>
            <a:r>
              <a:rPr lang="fr-FR" b="1" dirty="0" err="1">
                <a:cs typeface="Arial" panose="020B0604020202020204" pitchFamily="34" charset="0"/>
              </a:rPr>
              <a:t>nationalist</a:t>
            </a:r>
            <a:r>
              <a:rPr lang="fr-FR" b="1" dirty="0">
                <a:cs typeface="Arial" panose="020B0604020202020204" pitchFamily="34" charset="0"/>
              </a:rPr>
              <a:t> and </a:t>
            </a:r>
            <a:r>
              <a:rPr lang="fr-FR" b="1" dirty="0" err="1">
                <a:cs typeface="Arial" panose="020B0604020202020204" pitchFamily="34" charset="0"/>
              </a:rPr>
              <a:t>identitarian</a:t>
            </a:r>
            <a:r>
              <a:rPr lang="fr-FR" b="1" dirty="0">
                <a:cs typeface="Arial" panose="020B0604020202020204" pitchFamily="34" charset="0"/>
              </a:rPr>
              <a:t> drift in the 21st </a:t>
            </a:r>
            <a:r>
              <a:rPr lang="fr-FR" b="1" dirty="0" smtClean="0">
                <a:cs typeface="Arial" panose="020B0604020202020204" pitchFamily="34" charset="0"/>
              </a:rPr>
              <a:t>century</a:t>
            </a:r>
          </a:p>
          <a:p>
            <a:pPr marL="0" indent="0">
              <a:buNone/>
            </a:pPr>
            <a:endParaRPr lang="fr-FR" b="1" dirty="0" smtClean="0"/>
          </a:p>
          <a:p>
            <a:r>
              <a:rPr lang="fr-FR" dirty="0" err="1" smtClean="0"/>
              <a:t>Post-communism</a:t>
            </a:r>
            <a:r>
              <a:rPr lang="fr-FR" dirty="0" smtClean="0"/>
              <a:t> has </a:t>
            </a:r>
            <a:r>
              <a:rPr lang="fr-FR" dirty="0" err="1" smtClean="0"/>
              <a:t>become</a:t>
            </a:r>
            <a:r>
              <a:rPr lang="fr-FR" dirty="0" smtClean="0"/>
              <a:t> the best </a:t>
            </a:r>
            <a:r>
              <a:rPr lang="fr-FR" dirty="0" err="1" smtClean="0"/>
              <a:t>ally</a:t>
            </a:r>
            <a:r>
              <a:rPr lang="fr-FR" dirty="0" smtClean="0"/>
              <a:t> of hyper-capitalism: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feeds</a:t>
            </a:r>
            <a:r>
              <a:rPr lang="fr-FR" dirty="0" smtClean="0"/>
              <a:t> a </a:t>
            </a:r>
            <a:r>
              <a:rPr lang="fr-FR" dirty="0" err="1" smtClean="0"/>
              <a:t>general</a:t>
            </a:r>
            <a:r>
              <a:rPr lang="fr-FR" dirty="0" smtClean="0"/>
              <a:t> </a:t>
            </a:r>
            <a:r>
              <a:rPr lang="fr-FR" dirty="0" err="1" smtClean="0"/>
              <a:t>disillusion</a:t>
            </a:r>
            <a:r>
              <a:rPr lang="fr-FR" dirty="0" smtClean="0"/>
              <a:t> about the </a:t>
            </a:r>
            <a:r>
              <a:rPr lang="fr-FR" dirty="0" err="1" smtClean="0"/>
              <a:t>possibility</a:t>
            </a:r>
            <a:r>
              <a:rPr lang="fr-FR" dirty="0" smtClean="0"/>
              <a:t> of a </a:t>
            </a:r>
            <a:r>
              <a:rPr lang="fr-FR" dirty="0" err="1" smtClean="0"/>
              <a:t>just</a:t>
            </a:r>
            <a:r>
              <a:rPr lang="fr-FR" dirty="0" smtClean="0"/>
              <a:t> </a:t>
            </a:r>
            <a:r>
              <a:rPr lang="fr-FR" dirty="0" err="1" smtClean="0"/>
              <a:t>economy</a:t>
            </a:r>
            <a:r>
              <a:rPr lang="fr-FR" dirty="0" smtClean="0"/>
              <a:t> and of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form</a:t>
            </a:r>
            <a:r>
              <a:rPr lang="fr-FR" dirty="0" smtClean="0"/>
              <a:t> of </a:t>
            </a:r>
            <a:r>
              <a:rPr lang="fr-FR" dirty="0" err="1" smtClean="0"/>
              <a:t>egalitarian</a:t>
            </a:r>
            <a:r>
              <a:rPr lang="fr-FR" dirty="0" smtClean="0"/>
              <a:t> </a:t>
            </a:r>
            <a:r>
              <a:rPr lang="fr-FR" dirty="0" err="1" smtClean="0"/>
              <a:t>internationalism</a:t>
            </a:r>
            <a:endParaRPr lang="fr-FR" dirty="0" smtClean="0"/>
          </a:p>
          <a:p>
            <a:r>
              <a:rPr lang="fr-FR" dirty="0" smtClean="0"/>
              <a:t>The </a:t>
            </a:r>
            <a:r>
              <a:rPr lang="fr-FR" dirty="0" err="1" smtClean="0"/>
              <a:t>failure</a:t>
            </a:r>
            <a:r>
              <a:rPr lang="fr-FR" dirty="0" smtClean="0"/>
              <a:t> of </a:t>
            </a:r>
            <a:r>
              <a:rPr lang="fr-FR" dirty="0" err="1" smtClean="0"/>
              <a:t>reganism</a:t>
            </a:r>
            <a:r>
              <a:rPr lang="fr-FR" dirty="0" smtClean="0"/>
              <a:t> and the rise of inequality have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contributed</a:t>
            </a:r>
            <a:r>
              <a:rPr lang="fr-FR" dirty="0" smtClean="0"/>
              <a:t> to the new </a:t>
            </a:r>
            <a:r>
              <a:rPr lang="fr-FR" dirty="0" err="1" smtClean="0"/>
              <a:t>forms</a:t>
            </a:r>
            <a:r>
              <a:rPr lang="fr-FR" dirty="0" smtClean="0"/>
              <a:t> of </a:t>
            </a:r>
            <a:r>
              <a:rPr lang="fr-FR" dirty="0" err="1" smtClean="0"/>
              <a:t>nationalism</a:t>
            </a:r>
            <a:r>
              <a:rPr lang="fr-FR" dirty="0"/>
              <a:t> </a:t>
            </a:r>
            <a:r>
              <a:rPr lang="fr-FR" dirty="0" smtClean="0"/>
              <a:t>and </a:t>
            </a:r>
            <a:r>
              <a:rPr lang="fr-FR" dirty="0" err="1" smtClean="0"/>
              <a:t>identitarian</a:t>
            </a:r>
            <a:r>
              <a:rPr lang="fr-FR" dirty="0" smtClean="0"/>
              <a:t> drifts</a:t>
            </a:r>
          </a:p>
          <a:p>
            <a:endParaRPr lang="fr-FR" b="1" dirty="0" smtClean="0"/>
          </a:p>
          <a:p>
            <a:r>
              <a:rPr lang="fr-FR" b="1" dirty="0" err="1" smtClean="0"/>
              <a:t>Crisis</a:t>
            </a:r>
            <a:r>
              <a:rPr lang="fr-FR" b="1" dirty="0"/>
              <a:t> </a:t>
            </a:r>
            <a:r>
              <a:rPr lang="fr-FR" b="1" dirty="0" smtClean="0"/>
              <a:t>are not </a:t>
            </a:r>
            <a:r>
              <a:rPr lang="fr-FR" b="1" dirty="0" err="1" smtClean="0"/>
              <a:t>sufficient</a:t>
            </a:r>
            <a:r>
              <a:rPr lang="fr-FR" b="1" dirty="0" smtClean="0"/>
              <a:t> to lead to the </a:t>
            </a:r>
            <a:r>
              <a:rPr lang="fr-FR" b="1" dirty="0" err="1" smtClean="0"/>
              <a:t>reduction</a:t>
            </a:r>
            <a:r>
              <a:rPr lang="fr-FR" b="1" dirty="0" smtClean="0"/>
              <a:t> of inequality: </a:t>
            </a:r>
            <a:r>
              <a:rPr lang="fr-FR" b="1" dirty="0" err="1" smtClean="0"/>
              <a:t>it</a:t>
            </a:r>
            <a:r>
              <a:rPr lang="fr-FR" b="1" dirty="0" smtClean="0"/>
              <a:t> all </a:t>
            </a:r>
            <a:r>
              <a:rPr lang="fr-FR" b="1" dirty="0" err="1" smtClean="0"/>
              <a:t>depends</a:t>
            </a:r>
            <a:r>
              <a:rPr lang="fr-FR" b="1" dirty="0" smtClean="0"/>
              <a:t> on the </a:t>
            </a:r>
            <a:r>
              <a:rPr lang="fr-FR" b="1" dirty="0" err="1" smtClean="0"/>
              <a:t>intellectual</a:t>
            </a:r>
            <a:r>
              <a:rPr lang="fr-FR" b="1" dirty="0" smtClean="0"/>
              <a:t>, </a:t>
            </a:r>
            <a:r>
              <a:rPr lang="fr-FR" b="1" dirty="0" err="1" smtClean="0"/>
              <a:t>political</a:t>
            </a:r>
            <a:r>
              <a:rPr lang="fr-FR" b="1" dirty="0" smtClean="0"/>
              <a:t> and </a:t>
            </a:r>
            <a:r>
              <a:rPr lang="fr-FR" b="1" dirty="0" err="1" smtClean="0"/>
              <a:t>institutional</a:t>
            </a:r>
            <a:r>
              <a:rPr lang="fr-FR" b="1" dirty="0" smtClean="0"/>
              <a:t> </a:t>
            </a:r>
            <a:r>
              <a:rPr lang="fr-FR" b="1" dirty="0" err="1" smtClean="0"/>
              <a:t>mobilizations</a:t>
            </a:r>
            <a:r>
              <a:rPr lang="fr-FR" b="1" dirty="0" smtClean="0"/>
              <a:t> and solutions </a:t>
            </a:r>
            <a:r>
              <a:rPr lang="fr-FR" b="1" dirty="0" err="1" smtClean="0"/>
              <a:t>emerging</a:t>
            </a:r>
            <a:r>
              <a:rPr lang="fr-FR" b="1" dirty="0" smtClean="0"/>
              <a:t> from the </a:t>
            </a:r>
            <a:r>
              <a:rPr lang="fr-FR" b="1" dirty="0" err="1" smtClean="0"/>
              <a:t>crisis</a:t>
            </a:r>
            <a:r>
              <a:rPr lang="fr-FR" b="1" dirty="0" smtClean="0"/>
              <a:t>.                                                                                          </a:t>
            </a:r>
            <a:r>
              <a:rPr lang="fr-FR" dirty="0" smtClean="0"/>
              <a:t>In the short-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/>
              <a:t>t</a:t>
            </a:r>
            <a:r>
              <a:rPr lang="fr-FR" dirty="0" smtClean="0"/>
              <a:t>he </a:t>
            </a:r>
            <a:r>
              <a:rPr lang="fr-FR" dirty="0" err="1"/>
              <a:t>nativist-proprietarian</a:t>
            </a:r>
            <a:r>
              <a:rPr lang="fr-FR" dirty="0"/>
              <a:t> </a:t>
            </a:r>
            <a:r>
              <a:rPr lang="fr-FR" dirty="0" err="1"/>
              <a:t>path</a:t>
            </a:r>
            <a:r>
              <a:rPr lang="fr-FR" dirty="0"/>
              <a:t> </a:t>
            </a:r>
            <a:r>
              <a:rPr lang="fr-FR" dirty="0" err="1"/>
              <a:t>may</a:t>
            </a:r>
            <a:r>
              <a:rPr lang="fr-FR" dirty="0"/>
              <a:t> </a:t>
            </a:r>
            <a:r>
              <a:rPr lang="fr-FR" dirty="0" smtClean="0"/>
              <a:t>look </a:t>
            </a:r>
            <a:r>
              <a:rPr lang="fr-FR" dirty="0" err="1" smtClean="0"/>
              <a:t>easier</a:t>
            </a:r>
            <a:r>
              <a:rPr lang="fr-FR" dirty="0" smtClean="0"/>
              <a:t> to </a:t>
            </a:r>
            <a:r>
              <a:rPr lang="fr-FR" dirty="0" err="1" smtClean="0"/>
              <a:t>follow</a:t>
            </a:r>
            <a:r>
              <a:rPr lang="fr-FR" dirty="0" smtClean="0"/>
              <a:t>  </a:t>
            </a:r>
            <a:r>
              <a:rPr lang="fr-FR" dirty="0" err="1"/>
              <a:t>than</a:t>
            </a:r>
            <a:r>
              <a:rPr lang="fr-FR" dirty="0"/>
              <a:t> the </a:t>
            </a:r>
            <a:r>
              <a:rPr lang="fr-FR" dirty="0" err="1"/>
              <a:t>internationalist</a:t>
            </a:r>
            <a:r>
              <a:rPr lang="fr-FR" dirty="0"/>
              <a:t>-socialist </a:t>
            </a:r>
            <a:r>
              <a:rPr lang="fr-FR" dirty="0" err="1"/>
              <a:t>path</a:t>
            </a:r>
            <a:r>
              <a:rPr lang="fr-FR" dirty="0"/>
              <a:t>. But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won’t</a:t>
            </a:r>
            <a:r>
              <a:rPr lang="fr-FR" dirty="0"/>
              <a:t> </a:t>
            </a:r>
            <a:r>
              <a:rPr lang="fr-FR" dirty="0" err="1"/>
              <a:t>solve</a:t>
            </a:r>
            <a:r>
              <a:rPr lang="fr-FR" dirty="0"/>
              <a:t> the </a:t>
            </a:r>
            <a:r>
              <a:rPr lang="fr-FR" dirty="0" err="1"/>
              <a:t>problems</a:t>
            </a:r>
            <a:r>
              <a:rPr lang="fr-FR" dirty="0"/>
              <a:t>.</a:t>
            </a:r>
          </a:p>
          <a:p>
            <a:endParaRPr lang="fr-FR" b="1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36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94" y="285050"/>
            <a:ext cx="3881213" cy="6086578"/>
          </a:xfr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4462671" y="379688"/>
            <a:ext cx="7523920" cy="5991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 dirty="0" smtClean="0">
                <a:cs typeface="Arial" panose="020B0604020202020204" pitchFamily="34" charset="0"/>
              </a:rPr>
              <a:t>In this talk, I </a:t>
            </a:r>
            <a:r>
              <a:rPr lang="fr-FR" b="1" dirty="0" err="1" smtClean="0">
                <a:cs typeface="Arial" panose="020B0604020202020204" pitchFamily="34" charset="0"/>
              </a:rPr>
              <a:t>present</a:t>
            </a:r>
            <a:r>
              <a:rPr lang="fr-FR" b="1" dirty="0" smtClean="0"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cs typeface="Arial" panose="020B0604020202020204" pitchFamily="34" charset="0"/>
              </a:rPr>
              <a:t>some</a:t>
            </a:r>
            <a:r>
              <a:rPr lang="fr-FR" b="1" dirty="0" smtClean="0">
                <a:cs typeface="Arial" panose="020B0604020202020204" pitchFamily="34" charset="0"/>
              </a:rPr>
              <a:t> of the figures &amp; tables </a:t>
            </a:r>
            <a:r>
              <a:rPr lang="fr-FR" b="1" dirty="0" err="1" smtClean="0">
                <a:cs typeface="Arial" panose="020B0604020202020204" pitchFamily="34" charset="0"/>
              </a:rPr>
              <a:t>gathered</a:t>
            </a:r>
            <a:r>
              <a:rPr lang="fr-FR" b="1" dirty="0" smtClean="0">
                <a:cs typeface="Arial" panose="020B0604020202020204" pitchFamily="34" charset="0"/>
              </a:rPr>
              <a:t> in my book </a:t>
            </a:r>
            <a:r>
              <a:rPr lang="fr-FR" b="1" i="1" dirty="0" smtClean="0">
                <a:cs typeface="Arial" panose="020B0604020202020204" pitchFamily="34" charset="0"/>
              </a:rPr>
              <a:t>Capital and </a:t>
            </a:r>
            <a:r>
              <a:rPr lang="fr-FR" b="1" i="1" dirty="0" err="1" smtClean="0">
                <a:cs typeface="Arial" panose="020B0604020202020204" pitchFamily="34" charset="0"/>
              </a:rPr>
              <a:t>ideology</a:t>
            </a:r>
            <a:r>
              <a:rPr lang="fr-FR" b="1" i="1" dirty="0" smtClean="0">
                <a:cs typeface="Arial" panose="020B0604020202020204" pitchFamily="34" charset="0"/>
              </a:rPr>
              <a:t> </a:t>
            </a:r>
            <a:r>
              <a:rPr lang="fr-FR" dirty="0" smtClean="0">
                <a:cs typeface="Arial" panose="020B0604020202020204" pitchFamily="34" charset="0"/>
              </a:rPr>
              <a:t>(2019)</a:t>
            </a:r>
            <a:br>
              <a:rPr lang="fr-FR" dirty="0" smtClean="0">
                <a:cs typeface="Arial" panose="020B0604020202020204" pitchFamily="34" charset="0"/>
              </a:rPr>
            </a:br>
            <a:r>
              <a:rPr lang="fr-FR" dirty="0" smtClean="0">
                <a:cs typeface="Arial" panose="020B0604020202020204" pitchFamily="34" charset="0"/>
              </a:rPr>
              <a:t/>
            </a:r>
            <a:br>
              <a:rPr lang="fr-FR" dirty="0" smtClean="0">
                <a:cs typeface="Arial" panose="020B0604020202020204" pitchFamily="34" charset="0"/>
              </a:rPr>
            </a:br>
            <a:r>
              <a:rPr lang="fr-FR" b="1" dirty="0" smtClean="0">
                <a:cs typeface="Arial" panose="020B0604020202020204" pitchFamily="34" charset="0"/>
              </a:rPr>
              <a:t>An </a:t>
            </a:r>
            <a:r>
              <a:rPr lang="fr-FR" b="1" dirty="0" err="1" smtClean="0">
                <a:cs typeface="Arial" panose="020B0604020202020204" pitchFamily="34" charset="0"/>
              </a:rPr>
              <a:t>economic</a:t>
            </a:r>
            <a:r>
              <a:rPr lang="fr-FR" b="1" dirty="0" smtClean="0">
                <a:cs typeface="Arial" panose="020B0604020202020204" pitchFamily="34" charset="0"/>
              </a:rPr>
              <a:t>, social &amp; </a:t>
            </a:r>
            <a:r>
              <a:rPr lang="fr-FR" b="1" dirty="0" err="1" smtClean="0">
                <a:cs typeface="Arial" panose="020B0604020202020204" pitchFamily="34" charset="0"/>
              </a:rPr>
              <a:t>political</a:t>
            </a:r>
            <a:r>
              <a:rPr lang="fr-FR" b="1" dirty="0" smtClean="0"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cs typeface="Arial" panose="020B0604020202020204" pitchFamily="34" charset="0"/>
              </a:rPr>
              <a:t>history</a:t>
            </a:r>
            <a:r>
              <a:rPr lang="fr-FR" b="1" dirty="0" smtClean="0">
                <a:cs typeface="Arial" panose="020B0604020202020204" pitchFamily="34" charset="0"/>
              </a:rPr>
              <a:t> of inequality </a:t>
            </a:r>
            <a:r>
              <a:rPr lang="fr-FR" b="1" dirty="0" err="1" smtClean="0">
                <a:cs typeface="Arial" panose="020B0604020202020204" pitchFamily="34" charset="0"/>
              </a:rPr>
              <a:t>regimes</a:t>
            </a:r>
            <a:r>
              <a:rPr lang="fr-FR" dirty="0" smtClean="0">
                <a:cs typeface="Arial" panose="020B0604020202020204" pitchFamily="34" charset="0"/>
              </a:rPr>
              <a:t>, from </a:t>
            </a:r>
            <a:r>
              <a:rPr lang="fr-FR" dirty="0" err="1" smtClean="0">
                <a:cs typeface="Arial" panose="020B0604020202020204" pitchFamily="34" charset="0"/>
              </a:rPr>
              <a:t>trifunctional</a:t>
            </a:r>
            <a:r>
              <a:rPr lang="fr-FR" dirty="0" smtClean="0">
                <a:cs typeface="Arial" panose="020B0604020202020204" pitchFamily="34" charset="0"/>
              </a:rPr>
              <a:t> and colonial societies to </a:t>
            </a:r>
            <a:r>
              <a:rPr lang="fr-FR" dirty="0" err="1" smtClean="0">
                <a:cs typeface="Arial" panose="020B0604020202020204" pitchFamily="34" charset="0"/>
              </a:rPr>
              <a:t>post-communist</a:t>
            </a:r>
            <a:r>
              <a:rPr lang="fr-FR" dirty="0" smtClean="0">
                <a:cs typeface="Arial" panose="020B0604020202020204" pitchFamily="34" charset="0"/>
              </a:rPr>
              <a:t>, post-colonial hyper-</a:t>
            </a:r>
            <a:r>
              <a:rPr lang="fr-FR" dirty="0" err="1" smtClean="0">
                <a:cs typeface="Arial" panose="020B0604020202020204" pitchFamily="34" charset="0"/>
              </a:rPr>
              <a:t>capitalist</a:t>
            </a:r>
            <a:r>
              <a:rPr lang="fr-FR" dirty="0" smtClean="0">
                <a:cs typeface="Arial" panose="020B0604020202020204" pitchFamily="34" charset="0"/>
              </a:rPr>
              <a:t> societies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>
                <a:cs typeface="Arial" panose="020B0604020202020204" pitchFamily="34" charset="0"/>
              </a:rPr>
              <a:t>As </a:t>
            </a:r>
            <a:r>
              <a:rPr lang="fr-FR" dirty="0" err="1" smtClean="0">
                <a:cs typeface="Arial" panose="020B0604020202020204" pitchFamily="34" charset="0"/>
              </a:rPr>
              <a:t>compared</a:t>
            </a:r>
            <a:r>
              <a:rPr lang="fr-FR" dirty="0" smtClean="0">
                <a:cs typeface="Arial" panose="020B0604020202020204" pitchFamily="34" charset="0"/>
              </a:rPr>
              <a:t> to </a:t>
            </a:r>
            <a:r>
              <a:rPr lang="fr-FR" i="1" dirty="0" smtClean="0">
                <a:cs typeface="Arial" panose="020B0604020202020204" pitchFamily="34" charset="0"/>
              </a:rPr>
              <a:t>Capital in the 21st century</a:t>
            </a:r>
            <a:r>
              <a:rPr lang="fr-FR" dirty="0" smtClean="0">
                <a:cs typeface="Arial" panose="020B0604020202020204" pitchFamily="34" charset="0"/>
              </a:rPr>
              <a:t> (2013): </a:t>
            </a:r>
            <a:r>
              <a:rPr lang="fr-FR" i="1" dirty="0" smtClean="0">
                <a:cs typeface="Arial" panose="020B0604020202020204" pitchFamily="34" charset="0"/>
              </a:rPr>
              <a:t>Capital and </a:t>
            </a:r>
            <a:r>
              <a:rPr lang="fr-FR" i="1" dirty="0" err="1" smtClean="0">
                <a:cs typeface="Arial" panose="020B0604020202020204" pitchFamily="34" charset="0"/>
              </a:rPr>
              <a:t>ideology</a:t>
            </a:r>
            <a:r>
              <a:rPr lang="fr-FR" i="1" dirty="0" smtClean="0">
                <a:cs typeface="Arial" panose="020B0604020202020204" pitchFamily="34" charset="0"/>
              </a:rPr>
              <a:t> </a:t>
            </a:r>
            <a:r>
              <a:rPr lang="fr-FR" dirty="0" smtClean="0">
                <a:cs typeface="Arial" panose="020B0604020202020204" pitchFamily="34" charset="0"/>
              </a:rPr>
              <a:t>is </a:t>
            </a:r>
            <a:r>
              <a:rPr lang="fr-FR" dirty="0" err="1" smtClean="0">
                <a:cs typeface="Arial" panose="020B0604020202020204" pitchFamily="34" charset="0"/>
              </a:rPr>
              <a:t>less</a:t>
            </a:r>
            <a:r>
              <a:rPr lang="fr-FR" dirty="0" smtClean="0">
                <a:cs typeface="Arial" panose="020B0604020202020204" pitchFamily="34" charset="0"/>
              </a:rPr>
              <a:t> western-</a:t>
            </a:r>
            <a:r>
              <a:rPr lang="fr-FR" dirty="0" err="1" smtClean="0">
                <a:cs typeface="Arial" panose="020B0604020202020204" pitchFamily="34" charset="0"/>
              </a:rPr>
              <a:t>centered</a:t>
            </a:r>
            <a:r>
              <a:rPr lang="fr-FR" dirty="0" smtClean="0">
                <a:cs typeface="Arial" panose="020B0604020202020204" pitchFamily="34" charset="0"/>
              </a:rPr>
              <a:t>, more </a:t>
            </a:r>
            <a:r>
              <a:rPr lang="fr-FR" dirty="0" err="1" smtClean="0">
                <a:cs typeface="Arial" panose="020B0604020202020204" pitchFamily="34" charset="0"/>
              </a:rPr>
              <a:t>political</a:t>
            </a:r>
            <a:r>
              <a:rPr lang="fr-FR" dirty="0" smtClean="0">
                <a:cs typeface="Arial" panose="020B0604020202020204" pitchFamily="34" charset="0"/>
              </a:rPr>
              <a:t> and </a:t>
            </a:r>
            <a:r>
              <a:rPr lang="fr-FR" dirty="0" err="1" smtClean="0">
                <a:cs typeface="Arial" panose="020B0604020202020204" pitchFamily="34" charset="0"/>
              </a:rPr>
              <a:t>focuses</a:t>
            </a:r>
            <a:r>
              <a:rPr lang="fr-FR" dirty="0" smtClean="0">
                <a:cs typeface="Arial" panose="020B0604020202020204" pitchFamily="34" charset="0"/>
              </a:rPr>
              <a:t> on the </a:t>
            </a:r>
            <a:r>
              <a:rPr lang="fr-FR" dirty="0" err="1" smtClean="0">
                <a:cs typeface="Arial" panose="020B0604020202020204" pitchFamily="34" charset="0"/>
              </a:rPr>
              <a:t>fragilities</a:t>
            </a:r>
            <a:r>
              <a:rPr lang="fr-FR" dirty="0" smtClean="0">
                <a:cs typeface="Arial" panose="020B0604020202020204" pitchFamily="34" charset="0"/>
              </a:rPr>
              <a:t> and the transformation of inequality </a:t>
            </a:r>
            <a:r>
              <a:rPr lang="fr-FR" dirty="0" err="1" smtClean="0">
                <a:cs typeface="Arial" panose="020B0604020202020204" pitchFamily="34" charset="0"/>
              </a:rPr>
              <a:t>ideologies</a:t>
            </a:r>
            <a:endParaRPr lang="fr-FR" dirty="0" smtClean="0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>
                <a:cs typeface="Arial" panose="020B0604020202020204" pitchFamily="34" charset="0"/>
              </a:rPr>
              <a:t>A </a:t>
            </a:r>
            <a:r>
              <a:rPr lang="fr-FR" dirty="0" err="1" smtClean="0">
                <a:cs typeface="Arial" panose="020B0604020202020204" pitchFamily="34" charset="0"/>
              </a:rPr>
              <a:t>much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better</a:t>
            </a:r>
            <a:r>
              <a:rPr lang="fr-FR" dirty="0" smtClean="0">
                <a:cs typeface="Arial" panose="020B0604020202020204" pitchFamily="34" charset="0"/>
              </a:rPr>
              <a:t> book (I </a:t>
            </a:r>
            <a:r>
              <a:rPr lang="fr-FR" dirty="0" err="1" smtClean="0">
                <a:cs typeface="Arial" panose="020B0604020202020204" pitchFamily="34" charset="0"/>
              </a:rPr>
              <a:t>believe</a:t>
            </a:r>
            <a:r>
              <a:rPr lang="fr-FR" dirty="0" smtClean="0">
                <a:cs typeface="Arial" panose="020B0604020202020204" pitchFamily="34" charset="0"/>
              </a:rPr>
              <a:t>!)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8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47" y="0"/>
            <a:ext cx="10764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3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24" y="0"/>
            <a:ext cx="11576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82" y="0"/>
            <a:ext cx="10175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0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49" y="0"/>
            <a:ext cx="11506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04" y="0"/>
            <a:ext cx="11116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2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26" y="0"/>
            <a:ext cx="10998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5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54" y="0"/>
            <a:ext cx="10651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9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45" y="0"/>
            <a:ext cx="10999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8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78" y="0"/>
            <a:ext cx="11099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6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07" y="0"/>
            <a:ext cx="10648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89453"/>
            <a:ext cx="10810461" cy="785191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Contents of the book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235" y="874644"/>
            <a:ext cx="11539330" cy="59137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 smtClean="0">
                <a:cs typeface="Arial" panose="020B0604020202020204" pitchFamily="34" charset="0"/>
              </a:rPr>
              <a:t>Part One. Inequality </a:t>
            </a:r>
            <a:r>
              <a:rPr lang="fr-FR" b="1" dirty="0" err="1" smtClean="0">
                <a:cs typeface="Arial" panose="020B0604020202020204" pitchFamily="34" charset="0"/>
              </a:rPr>
              <a:t>regimes</a:t>
            </a:r>
            <a:r>
              <a:rPr lang="fr-FR" b="1" dirty="0" smtClean="0">
                <a:cs typeface="Arial" panose="020B0604020202020204" pitchFamily="34" charset="0"/>
              </a:rPr>
              <a:t> in </a:t>
            </a:r>
            <a:r>
              <a:rPr lang="fr-FR" b="1" dirty="0" err="1" smtClean="0">
                <a:cs typeface="Arial" panose="020B0604020202020204" pitchFamily="34" charset="0"/>
              </a:rPr>
              <a:t>history</a:t>
            </a:r>
            <a:endParaRPr lang="fr-FR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Chap.1. </a:t>
            </a:r>
            <a:r>
              <a:rPr lang="fr-FR" dirty="0" err="1" smtClean="0">
                <a:cs typeface="Arial" panose="020B0604020202020204" pitchFamily="34" charset="0"/>
              </a:rPr>
              <a:t>Ternary</a:t>
            </a:r>
            <a:r>
              <a:rPr lang="fr-FR" dirty="0" smtClean="0">
                <a:cs typeface="Arial" panose="020B0604020202020204" pitchFamily="34" charset="0"/>
              </a:rPr>
              <a:t> societies: </a:t>
            </a:r>
            <a:r>
              <a:rPr lang="fr-FR" dirty="0" err="1" smtClean="0">
                <a:cs typeface="Arial" panose="020B0604020202020204" pitchFamily="34" charset="0"/>
              </a:rPr>
              <a:t>trifunctional</a:t>
            </a:r>
            <a:r>
              <a:rPr lang="fr-FR" dirty="0" smtClean="0">
                <a:cs typeface="Arial" panose="020B0604020202020204" pitchFamily="34" charset="0"/>
              </a:rPr>
              <a:t> inequality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Chap.2. European societies of </a:t>
            </a:r>
            <a:r>
              <a:rPr lang="fr-FR" dirty="0" err="1" smtClean="0">
                <a:cs typeface="Arial" panose="020B0604020202020204" pitchFamily="34" charset="0"/>
              </a:rPr>
              <a:t>orders</a:t>
            </a:r>
            <a:r>
              <a:rPr lang="fr-FR" dirty="0" smtClean="0">
                <a:cs typeface="Arial" panose="020B0604020202020204" pitchFamily="34" charset="0"/>
              </a:rPr>
              <a:t>: power and property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Chap.3. The invention of </a:t>
            </a:r>
            <a:r>
              <a:rPr lang="fr-FR" dirty="0" err="1" smtClean="0">
                <a:cs typeface="Arial" panose="020B0604020202020204" pitchFamily="34" charset="0"/>
              </a:rPr>
              <a:t>ownership</a:t>
            </a:r>
            <a:r>
              <a:rPr lang="fr-FR" dirty="0" smtClean="0">
                <a:cs typeface="Arial" panose="020B0604020202020204" pitchFamily="34" charset="0"/>
              </a:rPr>
              <a:t> societies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Chap.4. </a:t>
            </a:r>
            <a:r>
              <a:rPr lang="fr-FR" dirty="0" err="1" smtClean="0">
                <a:cs typeface="Arial" panose="020B0604020202020204" pitchFamily="34" charset="0"/>
              </a:rPr>
              <a:t>Ownership</a:t>
            </a:r>
            <a:r>
              <a:rPr lang="fr-FR" dirty="0" smtClean="0">
                <a:cs typeface="Arial" panose="020B0604020202020204" pitchFamily="34" charset="0"/>
              </a:rPr>
              <a:t> societies: the case of France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Chap.5. </a:t>
            </a:r>
            <a:r>
              <a:rPr lang="fr-FR" dirty="0" err="1" smtClean="0">
                <a:cs typeface="Arial" panose="020B0604020202020204" pitchFamily="34" charset="0"/>
              </a:rPr>
              <a:t>Ownership</a:t>
            </a:r>
            <a:r>
              <a:rPr lang="fr-FR" dirty="0" smtClean="0">
                <a:cs typeface="Arial" panose="020B0604020202020204" pitchFamily="34" charset="0"/>
              </a:rPr>
              <a:t> societies: European </a:t>
            </a:r>
            <a:r>
              <a:rPr lang="fr-FR" dirty="0" err="1" smtClean="0">
                <a:cs typeface="Arial" panose="020B0604020202020204" pitchFamily="34" charset="0"/>
              </a:rPr>
              <a:t>trajectories</a:t>
            </a:r>
            <a:endParaRPr lang="fr-FR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b="1" dirty="0" smtClean="0">
                <a:cs typeface="Arial" panose="020B0604020202020204" pitchFamily="34" charset="0"/>
              </a:rPr>
              <a:t>Part </a:t>
            </a:r>
            <a:r>
              <a:rPr lang="fr-FR" b="1" dirty="0" err="1">
                <a:cs typeface="Arial" panose="020B0604020202020204" pitchFamily="34" charset="0"/>
              </a:rPr>
              <a:t>T</a:t>
            </a:r>
            <a:r>
              <a:rPr lang="fr-FR" b="1" dirty="0" err="1" smtClean="0">
                <a:cs typeface="Arial" panose="020B0604020202020204" pitchFamily="34" charset="0"/>
              </a:rPr>
              <a:t>wo</a:t>
            </a:r>
            <a:r>
              <a:rPr lang="fr-FR" b="1" dirty="0" smtClean="0">
                <a:cs typeface="Arial" panose="020B0604020202020204" pitchFamily="34" charset="0"/>
              </a:rPr>
              <a:t>. Slave and colonial societies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Chap.6. Slaves societies: </a:t>
            </a:r>
            <a:r>
              <a:rPr lang="fr-FR" dirty="0" err="1" smtClean="0">
                <a:cs typeface="Arial" panose="020B0604020202020204" pitchFamily="34" charset="0"/>
              </a:rPr>
              <a:t>extreme</a:t>
            </a:r>
            <a:r>
              <a:rPr lang="fr-FR" dirty="0" smtClean="0">
                <a:cs typeface="Arial" panose="020B0604020202020204" pitchFamily="34" charset="0"/>
              </a:rPr>
              <a:t> inequality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Chap.7. Colonial societies: </a:t>
            </a:r>
            <a:r>
              <a:rPr lang="fr-FR" dirty="0" err="1" smtClean="0">
                <a:cs typeface="Arial" panose="020B0604020202020204" pitchFamily="34" charset="0"/>
              </a:rPr>
              <a:t>diversity</a:t>
            </a:r>
            <a:r>
              <a:rPr lang="fr-FR" dirty="0" smtClean="0">
                <a:cs typeface="Arial" panose="020B0604020202020204" pitchFamily="34" charset="0"/>
              </a:rPr>
              <a:t> and domination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Chap.8. </a:t>
            </a:r>
            <a:r>
              <a:rPr lang="fr-FR" dirty="0" err="1" smtClean="0">
                <a:cs typeface="Arial" panose="020B0604020202020204" pitchFamily="34" charset="0"/>
              </a:rPr>
              <a:t>Ternary</a:t>
            </a:r>
            <a:r>
              <a:rPr lang="fr-FR" dirty="0" smtClean="0">
                <a:cs typeface="Arial" panose="020B0604020202020204" pitchFamily="34" charset="0"/>
              </a:rPr>
              <a:t> societies and </a:t>
            </a:r>
            <a:r>
              <a:rPr lang="fr-FR" dirty="0" err="1" smtClean="0">
                <a:cs typeface="Arial" panose="020B0604020202020204" pitchFamily="34" charset="0"/>
              </a:rPr>
              <a:t>colonialism</a:t>
            </a:r>
            <a:r>
              <a:rPr lang="fr-FR" dirty="0" smtClean="0">
                <a:cs typeface="Arial" panose="020B0604020202020204" pitchFamily="34" charset="0"/>
              </a:rPr>
              <a:t>: the case of India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Chap.9. </a:t>
            </a:r>
            <a:r>
              <a:rPr lang="fr-FR" dirty="0" err="1" smtClean="0">
                <a:cs typeface="Arial" panose="020B0604020202020204" pitchFamily="34" charset="0"/>
              </a:rPr>
              <a:t>Ternary</a:t>
            </a:r>
            <a:r>
              <a:rPr lang="fr-FR" dirty="0" smtClean="0">
                <a:cs typeface="Arial" panose="020B0604020202020204" pitchFamily="34" charset="0"/>
              </a:rPr>
              <a:t> societies and </a:t>
            </a:r>
            <a:r>
              <a:rPr lang="fr-FR" dirty="0" err="1" smtClean="0">
                <a:cs typeface="Arial" panose="020B0604020202020204" pitchFamily="34" charset="0"/>
              </a:rPr>
              <a:t>colonialism</a:t>
            </a:r>
            <a:r>
              <a:rPr lang="fr-FR" dirty="0" smtClean="0">
                <a:cs typeface="Arial" panose="020B0604020202020204" pitchFamily="34" charset="0"/>
              </a:rPr>
              <a:t>: </a:t>
            </a:r>
            <a:r>
              <a:rPr lang="fr-FR" dirty="0" err="1" smtClean="0">
                <a:cs typeface="Arial" panose="020B0604020202020204" pitchFamily="34" charset="0"/>
              </a:rPr>
              <a:t>Eurasian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trajectories</a:t>
            </a:r>
            <a:endParaRPr lang="fr-FR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72" y="69574"/>
            <a:ext cx="10967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57" y="0"/>
            <a:ext cx="10821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57" y="0"/>
            <a:ext cx="10928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6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6652" y="327991"/>
            <a:ext cx="11390244" cy="62715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3100" b="1" dirty="0" smtClean="0">
                <a:cs typeface="Arial" panose="020B0604020202020204" pitchFamily="34" charset="0"/>
              </a:rPr>
              <a:t>4</a:t>
            </a:r>
            <a:r>
              <a:rPr lang="fr-FR" sz="3100" b="1" dirty="0">
                <a:cs typeface="Arial" panose="020B0604020202020204" pitchFamily="34" charset="0"/>
              </a:rPr>
              <a:t>. </a:t>
            </a:r>
            <a:r>
              <a:rPr lang="fr-FR" sz="3200" b="1" dirty="0" err="1">
                <a:cs typeface="Arial" panose="020B0604020202020204" pitchFamily="34" charset="0"/>
              </a:rPr>
              <a:t>Elements</a:t>
            </a:r>
            <a:r>
              <a:rPr lang="fr-FR" sz="3200" b="1" dirty="0">
                <a:cs typeface="Arial" panose="020B0604020202020204" pitchFamily="34" charset="0"/>
              </a:rPr>
              <a:t> for an alternative </a:t>
            </a:r>
            <a:r>
              <a:rPr lang="fr-FR" sz="3200" b="1" dirty="0" err="1">
                <a:cs typeface="Arial" panose="020B0604020202020204" pitchFamily="34" charset="0"/>
              </a:rPr>
              <a:t>path</a:t>
            </a:r>
            <a:r>
              <a:rPr lang="fr-FR" sz="3200" b="1" dirty="0">
                <a:cs typeface="Arial" panose="020B0604020202020204" pitchFamily="34" charset="0"/>
              </a:rPr>
              <a:t>: the (slow) rise of social-</a:t>
            </a:r>
            <a:r>
              <a:rPr lang="fr-FR" sz="3200" b="1" dirty="0" err="1">
                <a:cs typeface="Arial" panose="020B0604020202020204" pitchFamily="34" charset="0"/>
              </a:rPr>
              <a:t>federalism</a:t>
            </a:r>
            <a:r>
              <a:rPr lang="fr-FR" sz="3200" b="1" dirty="0">
                <a:cs typeface="Arial" panose="020B0604020202020204" pitchFamily="34" charset="0"/>
              </a:rPr>
              <a:t> and </a:t>
            </a:r>
            <a:r>
              <a:rPr lang="fr-FR" sz="3200" b="1" dirty="0" err="1">
                <a:cs typeface="Arial" panose="020B0604020202020204" pitchFamily="34" charset="0"/>
              </a:rPr>
              <a:t>participatory</a:t>
            </a:r>
            <a:r>
              <a:rPr lang="fr-FR" sz="3200" b="1" dirty="0">
                <a:cs typeface="Arial" panose="020B0604020202020204" pitchFamily="34" charset="0"/>
              </a:rPr>
              <a:t> </a:t>
            </a:r>
            <a:r>
              <a:rPr lang="fr-FR" sz="3200" b="1" dirty="0" err="1">
                <a:cs typeface="Arial" panose="020B0604020202020204" pitchFamily="34" charset="0"/>
              </a:rPr>
              <a:t>socialism</a:t>
            </a:r>
            <a:endParaRPr lang="fr-FR" sz="3200" b="1" dirty="0"/>
          </a:p>
          <a:p>
            <a:pPr marL="0" indent="0">
              <a:buNone/>
            </a:pPr>
            <a:endParaRPr lang="fr-FR" sz="3100" b="1" dirty="0" smtClean="0"/>
          </a:p>
          <a:p>
            <a:r>
              <a:rPr lang="fr-FR" sz="3100" dirty="0" smtClean="0"/>
              <a:t>In </a:t>
            </a:r>
            <a:r>
              <a:rPr lang="fr-FR" sz="3100" dirty="0" err="1" smtClean="0"/>
              <a:t>order</a:t>
            </a:r>
            <a:r>
              <a:rPr lang="fr-FR" sz="3100" dirty="0" smtClean="0"/>
              <a:t> to </a:t>
            </a:r>
            <a:r>
              <a:rPr lang="fr-FR" sz="3100" dirty="0" err="1" smtClean="0"/>
              <a:t>properly</a:t>
            </a:r>
            <a:r>
              <a:rPr lang="fr-FR" sz="3100" dirty="0" smtClean="0"/>
              <a:t> </a:t>
            </a:r>
            <a:r>
              <a:rPr lang="fr-FR" sz="3100" dirty="0" err="1" smtClean="0"/>
              <a:t>adress</a:t>
            </a:r>
            <a:r>
              <a:rPr lang="fr-FR" sz="3100" dirty="0" smtClean="0"/>
              <a:t> the social &amp; </a:t>
            </a:r>
            <a:r>
              <a:rPr lang="fr-FR" sz="3100" dirty="0" err="1" smtClean="0"/>
              <a:t>environmental</a:t>
            </a:r>
            <a:r>
              <a:rPr lang="fr-FR" sz="3100" dirty="0" smtClean="0"/>
              <a:t> challenges of our time, on </a:t>
            </a:r>
            <a:r>
              <a:rPr lang="fr-FR" sz="3100" dirty="0" err="1" smtClean="0"/>
              <a:t>needs</a:t>
            </a:r>
            <a:r>
              <a:rPr lang="fr-FR" sz="3100" dirty="0" smtClean="0"/>
              <a:t> to go </a:t>
            </a:r>
            <a:r>
              <a:rPr lang="fr-FR" sz="3100" dirty="0" err="1" smtClean="0"/>
              <a:t>beyond</a:t>
            </a:r>
            <a:r>
              <a:rPr lang="fr-FR" sz="3100" dirty="0" smtClean="0"/>
              <a:t> capitalism and the </a:t>
            </a:r>
            <a:r>
              <a:rPr lang="fr-FR" sz="3100" dirty="0" err="1" smtClean="0"/>
              <a:t>sacralization</a:t>
            </a:r>
            <a:r>
              <a:rPr lang="fr-FR" sz="3100" dirty="0" smtClean="0"/>
              <a:t> of </a:t>
            </a:r>
            <a:r>
              <a:rPr lang="fr-FR" sz="3100" dirty="0" err="1" smtClean="0"/>
              <a:t>private</a:t>
            </a:r>
            <a:r>
              <a:rPr lang="fr-FR" sz="3100" dirty="0" smtClean="0"/>
              <a:t> property (over </a:t>
            </a:r>
            <a:r>
              <a:rPr lang="fr-FR" sz="3100" dirty="0" err="1" smtClean="0"/>
              <a:t>natural</a:t>
            </a:r>
            <a:r>
              <a:rPr lang="fr-FR" sz="3100" dirty="0" smtClean="0"/>
              <a:t> ressources, over </a:t>
            </a:r>
            <a:r>
              <a:rPr lang="fr-FR" sz="3100" dirty="0" err="1" smtClean="0"/>
              <a:t>knowledge</a:t>
            </a:r>
            <a:r>
              <a:rPr lang="fr-FR" sz="3100" dirty="0" smtClean="0"/>
              <a:t>, etc.).                                The </a:t>
            </a:r>
            <a:r>
              <a:rPr lang="fr-FR" sz="3100" dirty="0" err="1" smtClean="0"/>
              <a:t>nationalist</a:t>
            </a:r>
            <a:r>
              <a:rPr lang="fr-FR" sz="3100" dirty="0" smtClean="0"/>
              <a:t> </a:t>
            </a:r>
            <a:r>
              <a:rPr lang="fr-FR" sz="3100" dirty="0" err="1" smtClean="0"/>
              <a:t>path</a:t>
            </a:r>
            <a:r>
              <a:rPr lang="fr-FR" sz="3100" dirty="0" smtClean="0"/>
              <a:t> </a:t>
            </a:r>
            <a:r>
              <a:rPr lang="fr-FR" sz="3100" dirty="0" err="1" smtClean="0"/>
              <a:t>may</a:t>
            </a:r>
            <a:r>
              <a:rPr lang="fr-FR" sz="3100" dirty="0" smtClean="0"/>
              <a:t> </a:t>
            </a:r>
            <a:r>
              <a:rPr lang="fr-FR" sz="3100" dirty="0" err="1" smtClean="0"/>
              <a:t>be</a:t>
            </a:r>
            <a:r>
              <a:rPr lang="fr-FR" sz="3100" dirty="0" smtClean="0"/>
              <a:t> </a:t>
            </a:r>
            <a:r>
              <a:rPr lang="fr-FR" sz="3100" dirty="0" err="1" smtClean="0"/>
              <a:t>easier</a:t>
            </a:r>
            <a:r>
              <a:rPr lang="fr-FR" sz="3100" dirty="0" smtClean="0"/>
              <a:t> to </a:t>
            </a:r>
            <a:r>
              <a:rPr lang="fr-FR" sz="3100" dirty="0" err="1" smtClean="0"/>
              <a:t>follow</a:t>
            </a:r>
            <a:r>
              <a:rPr lang="fr-FR" sz="3100" dirty="0" smtClean="0"/>
              <a:t> but </a:t>
            </a:r>
            <a:r>
              <a:rPr lang="fr-FR" sz="3100" dirty="0" err="1" smtClean="0"/>
              <a:t>it</a:t>
            </a:r>
            <a:r>
              <a:rPr lang="fr-FR" sz="3100" dirty="0" smtClean="0"/>
              <a:t> </a:t>
            </a:r>
            <a:r>
              <a:rPr lang="fr-FR" sz="3100" dirty="0" err="1" smtClean="0"/>
              <a:t>won’t</a:t>
            </a:r>
            <a:r>
              <a:rPr lang="fr-FR" sz="3100" dirty="0" smtClean="0"/>
              <a:t> work.</a:t>
            </a:r>
          </a:p>
          <a:p>
            <a:pPr marL="0" indent="0">
              <a:buNone/>
            </a:pPr>
            <a:endParaRPr lang="fr-FR" sz="3100" b="1" dirty="0" smtClean="0"/>
          </a:p>
          <a:p>
            <a:r>
              <a:rPr lang="fr-FR" sz="3100" b="1" dirty="0" err="1" smtClean="0"/>
              <a:t>Educational</a:t>
            </a:r>
            <a:r>
              <a:rPr lang="fr-FR" sz="3100" b="1" dirty="0" smtClean="0"/>
              <a:t> justice</a:t>
            </a:r>
            <a:r>
              <a:rPr lang="fr-FR" sz="3100" dirty="0" smtClean="0"/>
              <a:t>: effective and </a:t>
            </a:r>
            <a:r>
              <a:rPr lang="fr-FR" sz="3100" dirty="0" err="1" smtClean="0"/>
              <a:t>verifiable</a:t>
            </a:r>
            <a:endParaRPr lang="fr-FR" sz="3100" dirty="0"/>
          </a:p>
          <a:p>
            <a:r>
              <a:rPr lang="fr-FR" sz="3100" b="1" dirty="0" smtClean="0"/>
              <a:t>Social et </a:t>
            </a:r>
            <a:r>
              <a:rPr lang="fr-FR" sz="3100" b="1" dirty="0" err="1" smtClean="0"/>
              <a:t>temporary</a:t>
            </a:r>
            <a:r>
              <a:rPr lang="fr-FR" sz="3100" b="1" dirty="0" smtClean="0"/>
              <a:t> property</a:t>
            </a:r>
            <a:r>
              <a:rPr lang="fr-FR" sz="3100" dirty="0" smtClean="0"/>
              <a:t>: we </a:t>
            </a:r>
            <a:r>
              <a:rPr lang="fr-FR" sz="3100" dirty="0" err="1" smtClean="0"/>
              <a:t>need</a:t>
            </a:r>
            <a:r>
              <a:rPr lang="fr-FR" sz="3100" dirty="0" smtClean="0"/>
              <a:t> to balance </a:t>
            </a:r>
            <a:r>
              <a:rPr lang="fr-FR" sz="3100" dirty="0" err="1" smtClean="0"/>
              <a:t>owners</a:t>
            </a:r>
            <a:r>
              <a:rPr lang="fr-FR" sz="3100" dirty="0" smtClean="0"/>
              <a:t> rights </a:t>
            </a:r>
            <a:r>
              <a:rPr lang="fr-FR" sz="3100" dirty="0" err="1" smtClean="0"/>
              <a:t>with</a:t>
            </a:r>
            <a:r>
              <a:rPr lang="fr-FR" sz="3100" dirty="0" smtClean="0"/>
              <a:t> workers rights (extension of German-</a:t>
            </a:r>
            <a:r>
              <a:rPr lang="fr-FR" sz="3100" dirty="0" err="1" smtClean="0"/>
              <a:t>Nordic</a:t>
            </a:r>
            <a:r>
              <a:rPr lang="fr-FR" sz="3100" dirty="0" smtClean="0"/>
              <a:t> co-management), to </a:t>
            </a:r>
            <a:r>
              <a:rPr lang="fr-FR" sz="3100" dirty="0" err="1" smtClean="0"/>
              <a:t>favour</a:t>
            </a:r>
            <a:r>
              <a:rPr lang="fr-FR" sz="3100" dirty="0" smtClean="0"/>
              <a:t> the permanent circulation of power and property (inheritance for all </a:t>
            </a:r>
            <a:r>
              <a:rPr lang="fr-FR" sz="3100" dirty="0" err="1" smtClean="0"/>
              <a:t>equal</a:t>
            </a:r>
            <a:r>
              <a:rPr lang="fr-FR" sz="3100" dirty="0" smtClean="0"/>
              <a:t> to 120 000€), and to </a:t>
            </a:r>
            <a:r>
              <a:rPr lang="fr-FR" sz="3100" dirty="0" err="1" smtClean="0"/>
              <a:t>limit</a:t>
            </a:r>
            <a:r>
              <a:rPr lang="fr-FR" sz="3100" dirty="0" smtClean="0"/>
              <a:t> </a:t>
            </a:r>
            <a:r>
              <a:rPr lang="fr-FR" sz="3100" dirty="0" err="1" smtClean="0"/>
              <a:t>individual</a:t>
            </a:r>
            <a:r>
              <a:rPr lang="fr-FR" sz="3100" dirty="0" smtClean="0"/>
              <a:t> accumulations to a </a:t>
            </a:r>
            <a:r>
              <a:rPr lang="fr-FR" sz="3100" dirty="0" err="1" smtClean="0"/>
              <a:t>reasonnable</a:t>
            </a:r>
            <a:r>
              <a:rPr lang="fr-FR" sz="3100" dirty="0" smtClean="0"/>
              <a:t> magnitude (on the basis of </a:t>
            </a:r>
            <a:r>
              <a:rPr lang="fr-FR" sz="3100" dirty="0" err="1" smtClean="0"/>
              <a:t>historical</a:t>
            </a:r>
            <a:r>
              <a:rPr lang="fr-FR" sz="3100" dirty="0" smtClean="0"/>
              <a:t> </a:t>
            </a:r>
            <a:r>
              <a:rPr lang="fr-FR" sz="3100" dirty="0" err="1" smtClean="0"/>
              <a:t>experiments</a:t>
            </a:r>
            <a:r>
              <a:rPr lang="fr-FR" sz="3100" dirty="0" smtClean="0"/>
              <a:t>) </a:t>
            </a:r>
          </a:p>
          <a:p>
            <a:r>
              <a:rPr lang="fr-FR" sz="3100" b="1" dirty="0" smtClean="0"/>
              <a:t>Social-</a:t>
            </a:r>
            <a:r>
              <a:rPr lang="fr-FR" sz="3100" b="1" dirty="0" err="1" smtClean="0"/>
              <a:t>federalism</a:t>
            </a:r>
            <a:r>
              <a:rPr lang="fr-FR" sz="3100" dirty="0" smtClean="0"/>
              <a:t>: free exchange must </a:t>
            </a:r>
            <a:r>
              <a:rPr lang="fr-FR" sz="3100" dirty="0" err="1" smtClean="0"/>
              <a:t>be</a:t>
            </a:r>
            <a:r>
              <a:rPr lang="fr-FR" sz="3100" dirty="0" smtClean="0"/>
              <a:t> made </a:t>
            </a:r>
            <a:r>
              <a:rPr lang="fr-FR" sz="3100" dirty="0" err="1" smtClean="0"/>
              <a:t>conditional</a:t>
            </a:r>
            <a:r>
              <a:rPr lang="fr-FR" sz="3100" dirty="0" smtClean="0"/>
              <a:t> </a:t>
            </a:r>
            <a:r>
              <a:rPr lang="fr-FR" sz="3100" dirty="0" err="1" smtClean="0"/>
              <a:t>upon</a:t>
            </a:r>
            <a:r>
              <a:rPr lang="fr-FR" sz="3100" dirty="0" smtClean="0"/>
              <a:t> binding objectives </a:t>
            </a:r>
            <a:r>
              <a:rPr lang="fr-FR" sz="3100" dirty="0" err="1" smtClean="0"/>
              <a:t>regarding</a:t>
            </a:r>
            <a:r>
              <a:rPr lang="fr-FR" sz="3100" dirty="0" smtClean="0"/>
              <a:t> social, fiscal and </a:t>
            </a:r>
            <a:r>
              <a:rPr lang="fr-FR" sz="3100" dirty="0" err="1" smtClean="0"/>
              <a:t>environmental</a:t>
            </a:r>
            <a:r>
              <a:rPr lang="fr-FR" sz="3100" dirty="0" smtClean="0"/>
              <a:t> justice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509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06" y="0"/>
            <a:ext cx="11235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3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13" y="0"/>
            <a:ext cx="113053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9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03" y="0"/>
            <a:ext cx="1055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9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866"/>
            <a:ext cx="12192000" cy="659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25"/>
            <a:ext cx="12192000" cy="604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9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668" y="0"/>
            <a:ext cx="11972081" cy="1122744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latin typeface="+mn-lt"/>
              </a:rPr>
              <a:t>Conclusion</a:t>
            </a:r>
            <a:endParaRPr lang="fr-FR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3376" y="1122744"/>
            <a:ext cx="10944494" cy="5486777"/>
          </a:xfrm>
        </p:spPr>
        <p:txBody>
          <a:bodyPr>
            <a:normAutofit/>
          </a:bodyPr>
          <a:lstStyle/>
          <a:p>
            <a:r>
              <a:rPr lang="fr-FR" dirty="0" smtClean="0"/>
              <a:t>By </a:t>
            </a:r>
            <a:r>
              <a:rPr lang="fr-FR" dirty="0" err="1" smtClean="0"/>
              <a:t>developing</a:t>
            </a:r>
            <a:r>
              <a:rPr lang="fr-FR" dirty="0" smtClean="0"/>
              <a:t> an </a:t>
            </a:r>
            <a:r>
              <a:rPr lang="fr-FR" dirty="0" err="1" smtClean="0"/>
              <a:t>economic</a:t>
            </a:r>
            <a:r>
              <a:rPr lang="fr-FR" dirty="0" smtClean="0"/>
              <a:t>, social, </a:t>
            </a:r>
            <a:r>
              <a:rPr lang="fr-FR" dirty="0" err="1" smtClean="0"/>
              <a:t>intellectual</a:t>
            </a:r>
            <a:r>
              <a:rPr lang="fr-FR" dirty="0" smtClean="0"/>
              <a:t> and </a:t>
            </a:r>
            <a:r>
              <a:rPr lang="fr-FR" dirty="0" err="1" smtClean="0"/>
              <a:t>political</a:t>
            </a:r>
            <a:r>
              <a:rPr lang="fr-FR" dirty="0" smtClean="0"/>
              <a:t> </a:t>
            </a:r>
            <a:r>
              <a:rPr lang="fr-FR" dirty="0" err="1" smtClean="0"/>
              <a:t>history</a:t>
            </a:r>
            <a:r>
              <a:rPr lang="fr-FR" dirty="0" smtClean="0"/>
              <a:t> of inequality </a:t>
            </a:r>
            <a:r>
              <a:rPr lang="fr-FR" dirty="0" err="1" smtClean="0"/>
              <a:t>regimes</a:t>
            </a:r>
            <a:r>
              <a:rPr lang="fr-FR" dirty="0" smtClean="0"/>
              <a:t>, I have </a:t>
            </a:r>
            <a:r>
              <a:rPr lang="fr-FR" dirty="0" err="1" smtClean="0"/>
              <a:t>tried</a:t>
            </a:r>
            <a:r>
              <a:rPr lang="fr-FR" dirty="0" smtClean="0"/>
              <a:t> in this book to show the </a:t>
            </a:r>
            <a:r>
              <a:rPr lang="fr-FR" dirty="0" err="1" smtClean="0"/>
              <a:t>fragilities</a:t>
            </a:r>
            <a:r>
              <a:rPr lang="fr-FR" dirty="0" smtClean="0"/>
              <a:t> and the permanent transformations of inequality </a:t>
            </a:r>
            <a:r>
              <a:rPr lang="fr-FR" dirty="0" err="1" smtClean="0"/>
              <a:t>regimes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Today’s</a:t>
            </a:r>
            <a:r>
              <a:rPr lang="fr-FR" dirty="0" smtClean="0"/>
              <a:t> inequality </a:t>
            </a:r>
            <a:r>
              <a:rPr lang="fr-FR" dirty="0" err="1" smtClean="0"/>
              <a:t>ideologies</a:t>
            </a:r>
            <a:r>
              <a:rPr lang="fr-FR" dirty="0" smtClean="0"/>
              <a:t> are not </a:t>
            </a:r>
            <a:r>
              <a:rPr lang="fr-FR" dirty="0" err="1" smtClean="0"/>
              <a:t>always</a:t>
            </a:r>
            <a:r>
              <a:rPr lang="fr-FR" dirty="0" smtClean="0"/>
              <a:t> more </a:t>
            </a:r>
            <a:r>
              <a:rPr lang="fr-FR" dirty="0" err="1" smtClean="0"/>
              <a:t>reasonnable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those</a:t>
            </a:r>
            <a:r>
              <a:rPr lang="fr-FR" dirty="0" smtClean="0"/>
              <a:t> of the </a:t>
            </a:r>
            <a:r>
              <a:rPr lang="fr-FR" dirty="0" err="1" smtClean="0"/>
              <a:t>past</a:t>
            </a:r>
            <a:r>
              <a:rPr lang="fr-FR" dirty="0" smtClean="0"/>
              <a:t>, and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end up </a:t>
            </a:r>
            <a:r>
              <a:rPr lang="fr-FR" dirty="0" err="1" smtClean="0"/>
              <a:t>being</a:t>
            </a:r>
            <a:r>
              <a:rPr lang="fr-FR" dirty="0" smtClean="0"/>
              <a:t> </a:t>
            </a:r>
            <a:r>
              <a:rPr lang="fr-FR" dirty="0" err="1" smtClean="0"/>
              <a:t>replaced</a:t>
            </a:r>
            <a:r>
              <a:rPr lang="fr-FR" dirty="0" smtClean="0"/>
              <a:t> by </a:t>
            </a:r>
            <a:r>
              <a:rPr lang="fr-FR" dirty="0" err="1" smtClean="0"/>
              <a:t>others</a:t>
            </a:r>
            <a:r>
              <a:rPr lang="fr-FR" dirty="0" smtClean="0"/>
              <a:t> </a:t>
            </a:r>
          </a:p>
          <a:p>
            <a:r>
              <a:rPr lang="fr-FR" b="1" dirty="0" smtClean="0"/>
              <a:t>History as the struggle of </a:t>
            </a:r>
            <a:r>
              <a:rPr lang="fr-FR" b="1" dirty="0" err="1" smtClean="0"/>
              <a:t>ideologies</a:t>
            </a:r>
            <a:r>
              <a:rPr lang="fr-FR" b="1" dirty="0" smtClean="0"/>
              <a:t> and the </a:t>
            </a:r>
            <a:r>
              <a:rPr lang="fr-FR" b="1" dirty="0" err="1" smtClean="0"/>
              <a:t>quest</a:t>
            </a:r>
            <a:r>
              <a:rPr lang="fr-FR" b="1" dirty="0" smtClean="0"/>
              <a:t> of justice</a:t>
            </a:r>
          </a:p>
          <a:p>
            <a:r>
              <a:rPr lang="fr-FR" dirty="0" err="1" smtClean="0"/>
              <a:t>Unlike</a:t>
            </a:r>
            <a:r>
              <a:rPr lang="fr-FR" dirty="0" smtClean="0"/>
              <a:t> the pure class struggle, the struggle of </a:t>
            </a:r>
            <a:r>
              <a:rPr lang="fr-FR" dirty="0" err="1" smtClean="0"/>
              <a:t>ideologies</a:t>
            </a:r>
            <a:r>
              <a:rPr lang="fr-FR" dirty="0" smtClean="0"/>
              <a:t> relies on the exchange of </a:t>
            </a:r>
            <a:r>
              <a:rPr lang="fr-FR" dirty="0" err="1" smtClean="0"/>
              <a:t>ideas</a:t>
            </a:r>
            <a:r>
              <a:rPr lang="fr-FR" dirty="0" smtClean="0"/>
              <a:t>, the sharing of </a:t>
            </a:r>
            <a:r>
              <a:rPr lang="fr-FR" dirty="0" err="1" smtClean="0"/>
              <a:t>experience</a:t>
            </a:r>
            <a:r>
              <a:rPr lang="fr-FR" dirty="0" smtClean="0"/>
              <a:t>, and extensive </a:t>
            </a:r>
            <a:r>
              <a:rPr lang="fr-FR" dirty="0" err="1" smtClean="0"/>
              <a:t>deliberation</a:t>
            </a:r>
            <a:r>
              <a:rPr lang="fr-FR" dirty="0" smtClean="0"/>
              <a:t>.                      </a:t>
            </a:r>
            <a:r>
              <a:rPr lang="fr-FR" dirty="0" err="1" smtClean="0"/>
              <a:t>Nobody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ever</a:t>
            </a:r>
            <a:r>
              <a:rPr lang="fr-FR" dirty="0" smtClean="0"/>
              <a:t> have the </a:t>
            </a:r>
            <a:r>
              <a:rPr lang="fr-FR" dirty="0" err="1" smtClean="0"/>
              <a:t>ultimate</a:t>
            </a:r>
            <a:r>
              <a:rPr lang="fr-FR" dirty="0" smtClean="0"/>
              <a:t> </a:t>
            </a:r>
            <a:r>
              <a:rPr lang="fr-FR" dirty="0" err="1" smtClean="0"/>
              <a:t>truth</a:t>
            </a:r>
            <a:r>
              <a:rPr lang="fr-FR" dirty="0" smtClean="0"/>
              <a:t> on </a:t>
            </a:r>
            <a:r>
              <a:rPr lang="fr-FR" dirty="0" err="1" smtClean="0"/>
              <a:t>just</a:t>
            </a:r>
            <a:r>
              <a:rPr lang="fr-FR" dirty="0" smtClean="0"/>
              <a:t> property, </a:t>
            </a:r>
            <a:r>
              <a:rPr lang="fr-FR" dirty="0" err="1" smtClean="0"/>
              <a:t>just</a:t>
            </a:r>
            <a:r>
              <a:rPr lang="fr-FR" dirty="0" smtClean="0"/>
              <a:t> education, </a:t>
            </a:r>
            <a:r>
              <a:rPr lang="fr-FR" dirty="0" err="1" smtClean="0"/>
              <a:t>just</a:t>
            </a:r>
            <a:r>
              <a:rPr lang="fr-FR" dirty="0" smtClean="0"/>
              <a:t> taxation. If we want </a:t>
            </a:r>
            <a:r>
              <a:rPr lang="fr-FR" dirty="0" err="1" smtClean="0"/>
              <a:t>crisis</a:t>
            </a:r>
            <a:r>
              <a:rPr lang="fr-FR" dirty="0" smtClean="0"/>
              <a:t> and </a:t>
            </a:r>
            <a:r>
              <a:rPr lang="fr-FR" dirty="0" err="1" smtClean="0"/>
              <a:t>struggles</a:t>
            </a:r>
            <a:r>
              <a:rPr lang="fr-FR" dirty="0"/>
              <a:t> </a:t>
            </a:r>
            <a:r>
              <a:rPr lang="fr-FR" dirty="0" smtClean="0"/>
              <a:t>to lead to </a:t>
            </a:r>
            <a:r>
              <a:rPr lang="fr-FR" dirty="0" err="1" smtClean="0"/>
              <a:t>useful</a:t>
            </a:r>
            <a:r>
              <a:rPr lang="fr-FR" dirty="0" smtClean="0"/>
              <a:t> solutions, we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debate</a:t>
            </a:r>
            <a:r>
              <a:rPr lang="fr-FR" dirty="0" smtClean="0"/>
              <a:t>, </a:t>
            </a:r>
            <a:r>
              <a:rPr lang="fr-FR" dirty="0" err="1" smtClean="0"/>
              <a:t>debate</a:t>
            </a:r>
            <a:r>
              <a:rPr lang="fr-FR" dirty="0" smtClean="0"/>
              <a:t>, </a:t>
            </a:r>
            <a:r>
              <a:rPr lang="fr-FR" dirty="0" err="1" smtClean="0"/>
              <a:t>debate</a:t>
            </a:r>
            <a:r>
              <a:rPr lang="fr-FR" dirty="0" smtClean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309915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235" y="337929"/>
            <a:ext cx="11539330" cy="63908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 smtClean="0">
                <a:cs typeface="Arial" panose="020B0604020202020204" pitchFamily="34" charset="0"/>
              </a:rPr>
              <a:t>Part </a:t>
            </a:r>
            <a:r>
              <a:rPr lang="fr-FR" b="1" dirty="0" err="1">
                <a:cs typeface="Arial" panose="020B0604020202020204" pitchFamily="34" charset="0"/>
              </a:rPr>
              <a:t>T</a:t>
            </a:r>
            <a:r>
              <a:rPr lang="fr-FR" b="1" dirty="0" err="1" smtClean="0">
                <a:cs typeface="Arial" panose="020B0604020202020204" pitchFamily="34" charset="0"/>
              </a:rPr>
              <a:t>hree</a:t>
            </a:r>
            <a:r>
              <a:rPr lang="fr-FR" b="1" dirty="0" smtClean="0">
                <a:cs typeface="Arial" panose="020B0604020202020204" pitchFamily="34" charset="0"/>
              </a:rPr>
              <a:t>. The </a:t>
            </a:r>
            <a:r>
              <a:rPr lang="fr-FR" b="1" dirty="0" err="1" smtClean="0">
                <a:cs typeface="Arial" panose="020B0604020202020204" pitchFamily="34" charset="0"/>
              </a:rPr>
              <a:t>great</a:t>
            </a:r>
            <a:r>
              <a:rPr lang="fr-FR" b="1" dirty="0" smtClean="0">
                <a:cs typeface="Arial" panose="020B0604020202020204" pitchFamily="34" charset="0"/>
              </a:rPr>
              <a:t> transformation of the 20th century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Chap.10. The </a:t>
            </a:r>
            <a:r>
              <a:rPr lang="fr-FR" dirty="0" err="1" smtClean="0">
                <a:cs typeface="Arial" panose="020B0604020202020204" pitchFamily="34" charset="0"/>
              </a:rPr>
              <a:t>crisis</a:t>
            </a:r>
            <a:r>
              <a:rPr lang="fr-FR" dirty="0" smtClean="0">
                <a:cs typeface="Arial" panose="020B0604020202020204" pitchFamily="34" charset="0"/>
              </a:rPr>
              <a:t> of </a:t>
            </a:r>
            <a:r>
              <a:rPr lang="fr-FR" dirty="0" err="1" smtClean="0">
                <a:cs typeface="Arial" panose="020B0604020202020204" pitchFamily="34" charset="0"/>
              </a:rPr>
              <a:t>ownership</a:t>
            </a:r>
            <a:r>
              <a:rPr lang="fr-FR" dirty="0" smtClean="0">
                <a:cs typeface="Arial" panose="020B0604020202020204" pitchFamily="34" charset="0"/>
              </a:rPr>
              <a:t> societies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Chap.11. </a:t>
            </a:r>
            <a:r>
              <a:rPr lang="fr-FR" dirty="0" err="1" smtClean="0">
                <a:cs typeface="Arial" panose="020B0604020202020204" pitchFamily="34" charset="0"/>
              </a:rPr>
              <a:t>Social-democratic</a:t>
            </a:r>
            <a:r>
              <a:rPr lang="fr-FR" dirty="0" smtClean="0">
                <a:cs typeface="Arial" panose="020B0604020202020204" pitchFamily="34" charset="0"/>
              </a:rPr>
              <a:t> societies: </a:t>
            </a:r>
            <a:r>
              <a:rPr lang="fr-FR" dirty="0" err="1" smtClean="0">
                <a:cs typeface="Arial" panose="020B0604020202020204" pitchFamily="34" charset="0"/>
              </a:rPr>
              <a:t>incomplete</a:t>
            </a:r>
            <a:r>
              <a:rPr lang="fr-FR" dirty="0" smtClean="0">
                <a:cs typeface="Arial" panose="020B0604020202020204" pitchFamily="34" charset="0"/>
              </a:rPr>
              <a:t> equality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Chap.12. Communist and </a:t>
            </a:r>
            <a:r>
              <a:rPr lang="fr-FR" dirty="0" err="1" smtClean="0">
                <a:cs typeface="Arial" panose="020B0604020202020204" pitchFamily="34" charset="0"/>
              </a:rPr>
              <a:t>post-communist</a:t>
            </a:r>
            <a:r>
              <a:rPr lang="fr-FR" dirty="0" smtClean="0">
                <a:cs typeface="Arial" panose="020B0604020202020204" pitchFamily="34" charset="0"/>
              </a:rPr>
              <a:t> societies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Chap.13. </a:t>
            </a:r>
            <a:r>
              <a:rPr lang="fr-FR" dirty="0" err="1" smtClean="0">
                <a:cs typeface="Arial" panose="020B0604020202020204" pitchFamily="34" charset="0"/>
              </a:rPr>
              <a:t>Hypercapitalism</a:t>
            </a:r>
            <a:r>
              <a:rPr lang="fr-FR" dirty="0" smtClean="0">
                <a:cs typeface="Arial" panose="020B0604020202020204" pitchFamily="34" charset="0"/>
              </a:rPr>
              <a:t>: </a:t>
            </a:r>
            <a:r>
              <a:rPr lang="fr-FR" dirty="0" err="1" smtClean="0">
                <a:cs typeface="Arial" panose="020B0604020202020204" pitchFamily="34" charset="0"/>
              </a:rPr>
              <a:t>between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modernity</a:t>
            </a:r>
            <a:r>
              <a:rPr lang="fr-FR" dirty="0" smtClean="0">
                <a:cs typeface="Arial" panose="020B0604020202020204" pitchFamily="34" charset="0"/>
              </a:rPr>
              <a:t> and </a:t>
            </a:r>
            <a:r>
              <a:rPr lang="fr-FR" dirty="0" err="1" smtClean="0">
                <a:cs typeface="Arial" panose="020B0604020202020204" pitchFamily="34" charset="0"/>
              </a:rPr>
              <a:t>archaism</a:t>
            </a:r>
            <a:endParaRPr lang="fr-FR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b="1" dirty="0" smtClean="0">
                <a:cs typeface="Arial" panose="020B0604020202020204" pitchFamily="34" charset="0"/>
              </a:rPr>
              <a:t>Part </a:t>
            </a:r>
            <a:r>
              <a:rPr lang="fr-FR" b="1" dirty="0">
                <a:cs typeface="Arial" panose="020B0604020202020204" pitchFamily="34" charset="0"/>
              </a:rPr>
              <a:t>F</a:t>
            </a:r>
            <a:r>
              <a:rPr lang="fr-FR" b="1" dirty="0" smtClean="0">
                <a:cs typeface="Arial" panose="020B0604020202020204" pitchFamily="34" charset="0"/>
              </a:rPr>
              <a:t>our. The dimensions of </a:t>
            </a:r>
            <a:r>
              <a:rPr lang="fr-FR" b="1" dirty="0" err="1" smtClean="0">
                <a:cs typeface="Arial" panose="020B0604020202020204" pitchFamily="34" charset="0"/>
              </a:rPr>
              <a:t>political</a:t>
            </a:r>
            <a:r>
              <a:rPr lang="fr-FR" b="1" dirty="0" smtClean="0"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cs typeface="Arial" panose="020B0604020202020204" pitchFamily="34" charset="0"/>
              </a:rPr>
              <a:t>conflict</a:t>
            </a:r>
            <a:endParaRPr lang="fr-FR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Chap.14. </a:t>
            </a:r>
            <a:r>
              <a:rPr lang="fr-FR" dirty="0" err="1" smtClean="0">
                <a:cs typeface="Arial" panose="020B0604020202020204" pitchFamily="34" charset="0"/>
              </a:rPr>
              <a:t>Borders</a:t>
            </a:r>
            <a:r>
              <a:rPr lang="fr-FR" dirty="0" smtClean="0">
                <a:cs typeface="Arial" panose="020B0604020202020204" pitchFamily="34" charset="0"/>
              </a:rPr>
              <a:t> and property: the construction of equality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Chap.15. Brahmin </a:t>
            </a:r>
            <a:r>
              <a:rPr lang="fr-FR" dirty="0" err="1" smtClean="0">
                <a:cs typeface="Arial" panose="020B0604020202020204" pitchFamily="34" charset="0"/>
              </a:rPr>
              <a:t>left</a:t>
            </a:r>
            <a:r>
              <a:rPr lang="fr-FR" dirty="0" smtClean="0">
                <a:cs typeface="Arial" panose="020B0604020202020204" pitchFamily="34" charset="0"/>
              </a:rPr>
              <a:t>: new </a:t>
            </a:r>
            <a:r>
              <a:rPr lang="fr-FR" dirty="0" err="1" smtClean="0">
                <a:cs typeface="Arial" panose="020B0604020202020204" pitchFamily="34" charset="0"/>
              </a:rPr>
              <a:t>Euro-American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cleavages</a:t>
            </a:r>
            <a:endParaRPr lang="fr-FR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Chap.16. Social-</a:t>
            </a:r>
            <a:r>
              <a:rPr lang="fr-FR" dirty="0" err="1" smtClean="0">
                <a:cs typeface="Arial" panose="020B0604020202020204" pitchFamily="34" charset="0"/>
              </a:rPr>
              <a:t>nativism</a:t>
            </a:r>
            <a:r>
              <a:rPr lang="fr-FR" dirty="0" smtClean="0">
                <a:cs typeface="Arial" panose="020B0604020202020204" pitchFamily="34" charset="0"/>
              </a:rPr>
              <a:t>: the postcolonial </a:t>
            </a:r>
            <a:r>
              <a:rPr lang="fr-FR" dirty="0" err="1" smtClean="0">
                <a:cs typeface="Arial" panose="020B0604020202020204" pitchFamily="34" charset="0"/>
              </a:rPr>
              <a:t>identitarian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trap</a:t>
            </a:r>
            <a:endParaRPr lang="fr-FR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Chap.17. </a:t>
            </a:r>
            <a:r>
              <a:rPr lang="fr-FR" dirty="0" err="1" smtClean="0">
                <a:cs typeface="Arial" panose="020B0604020202020204" pitchFamily="34" charset="0"/>
              </a:rPr>
              <a:t>Elements</a:t>
            </a:r>
            <a:r>
              <a:rPr lang="fr-FR" dirty="0" smtClean="0">
                <a:cs typeface="Arial" panose="020B0604020202020204" pitchFamily="34" charset="0"/>
              </a:rPr>
              <a:t> for a </a:t>
            </a:r>
            <a:r>
              <a:rPr lang="fr-FR" dirty="0" err="1" smtClean="0">
                <a:cs typeface="Arial" panose="020B0604020202020204" pitchFamily="34" charset="0"/>
              </a:rPr>
              <a:t>participatory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socialism</a:t>
            </a:r>
            <a:r>
              <a:rPr lang="fr-FR" dirty="0" smtClean="0">
                <a:cs typeface="Arial" panose="020B0604020202020204" pitchFamily="34" charset="0"/>
              </a:rPr>
              <a:t> for the 21st century</a:t>
            </a:r>
          </a:p>
          <a:p>
            <a:pPr marL="0" indent="0">
              <a:buNone/>
            </a:pPr>
            <a:endParaRPr lang="fr-FR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err="1" smtClean="0">
                <a:cs typeface="Arial" panose="020B0604020202020204" pitchFamily="34" charset="0"/>
              </a:rPr>
              <a:t>See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b="1" dirty="0" smtClean="0">
                <a:cs typeface="Arial" panose="020B0604020202020204" pitchFamily="34" charset="0"/>
                <a:hlinkClick r:id="rId2"/>
              </a:rPr>
              <a:t>piketty.pse.ens.fr/</a:t>
            </a:r>
            <a:r>
              <a:rPr lang="fr-FR" b="1" dirty="0" err="1" smtClean="0">
                <a:cs typeface="Arial" panose="020B0604020202020204" pitchFamily="34" charset="0"/>
                <a:hlinkClick r:id="rId2"/>
              </a:rPr>
              <a:t>ideology</a:t>
            </a:r>
            <a:r>
              <a:rPr lang="fr-FR" dirty="0" smtClean="0">
                <a:cs typeface="Arial" panose="020B0604020202020204" pitchFamily="34" charset="0"/>
              </a:rPr>
              <a:t> for </a:t>
            </a:r>
            <a:r>
              <a:rPr lang="fr-FR" dirty="0" err="1" smtClean="0">
                <a:cs typeface="Arial" panose="020B0604020202020204" pitchFamily="34" charset="0"/>
              </a:rPr>
              <a:t>complete</a:t>
            </a:r>
            <a:r>
              <a:rPr lang="fr-FR" dirty="0" smtClean="0">
                <a:cs typeface="Arial" panose="020B0604020202020204" pitchFamily="34" charset="0"/>
              </a:rPr>
              <a:t> set of figures, </a:t>
            </a:r>
            <a:r>
              <a:rPr lang="fr-FR" dirty="0" err="1" smtClean="0">
                <a:cs typeface="Arial" panose="020B0604020202020204" pitchFamily="34" charset="0"/>
              </a:rPr>
              <a:t>series</a:t>
            </a:r>
            <a:r>
              <a:rPr lang="fr-FR" dirty="0" smtClean="0">
                <a:cs typeface="Arial" panose="020B0604020202020204" pitchFamily="34" charset="0"/>
              </a:rPr>
              <a:t> and slides</a:t>
            </a:r>
          </a:p>
        </p:txBody>
      </p:sp>
    </p:spTree>
    <p:extLst>
      <p:ext uri="{BB962C8B-B14F-4D97-AF65-F5344CB8AC3E}">
        <p14:creationId xmlns:p14="http://schemas.microsoft.com/office/powerpoint/2010/main" val="17952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357" y="258418"/>
            <a:ext cx="11698356" cy="6231835"/>
          </a:xfrm>
        </p:spPr>
        <p:txBody>
          <a:bodyPr>
            <a:normAutofit/>
          </a:bodyPr>
          <a:lstStyle/>
          <a:p>
            <a:r>
              <a:rPr lang="fr-FR" dirty="0" smtClean="0"/>
              <a:t>The conclusions </a:t>
            </a:r>
            <a:r>
              <a:rPr lang="fr-FR" dirty="0" err="1" smtClean="0"/>
              <a:t>presented</a:t>
            </a:r>
            <a:r>
              <a:rPr lang="fr-FR" dirty="0" smtClean="0"/>
              <a:t> in this book on </a:t>
            </a:r>
            <a:r>
              <a:rPr lang="fr-FR" dirty="0" err="1" smtClean="0"/>
              <a:t>participatory</a:t>
            </a:r>
            <a:r>
              <a:rPr lang="fr-FR" dirty="0" smtClean="0"/>
              <a:t> </a:t>
            </a:r>
            <a:r>
              <a:rPr lang="fr-FR" dirty="0" err="1" smtClean="0"/>
              <a:t>socialism</a:t>
            </a:r>
            <a:r>
              <a:rPr lang="fr-FR" dirty="0" smtClean="0"/>
              <a:t> and social-</a:t>
            </a:r>
            <a:r>
              <a:rPr lang="fr-FR" dirty="0" err="1" smtClean="0"/>
              <a:t>federalism</a:t>
            </a:r>
            <a:r>
              <a:rPr lang="fr-FR" dirty="0" smtClean="0"/>
              <a:t>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seem</a:t>
            </a:r>
            <a:r>
              <a:rPr lang="fr-FR" dirty="0" smtClean="0"/>
              <a:t> radical. But in </a:t>
            </a:r>
            <a:r>
              <a:rPr lang="fr-FR" dirty="0" err="1" smtClean="0"/>
              <a:t>fact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stand in the </a:t>
            </a:r>
            <a:r>
              <a:rPr lang="fr-FR" dirty="0" err="1" smtClean="0"/>
              <a:t>continuity</a:t>
            </a:r>
            <a:r>
              <a:rPr lang="fr-FR" dirty="0" smtClean="0"/>
              <a:t> of a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toward</a:t>
            </a:r>
            <a:r>
              <a:rPr lang="fr-FR" dirty="0" smtClean="0"/>
              <a:t> democratic </a:t>
            </a:r>
            <a:r>
              <a:rPr lang="fr-FR" dirty="0" err="1" smtClean="0"/>
              <a:t>socialism</a:t>
            </a:r>
            <a:r>
              <a:rPr lang="fr-FR" dirty="0" smtClean="0"/>
              <a:t> that has been </a:t>
            </a:r>
            <a:r>
              <a:rPr lang="fr-FR" dirty="0" err="1" smtClean="0"/>
              <a:t>going</a:t>
            </a:r>
            <a:r>
              <a:rPr lang="fr-FR" dirty="0" smtClean="0"/>
              <a:t> on since the 19th century and of </a:t>
            </a:r>
            <a:r>
              <a:rPr lang="fr-FR" dirty="0" err="1" smtClean="0"/>
              <a:t>institutional</a:t>
            </a:r>
            <a:r>
              <a:rPr lang="fr-FR" dirty="0" smtClean="0"/>
              <a:t> transformations </a:t>
            </a:r>
            <a:r>
              <a:rPr lang="fr-FR" dirty="0" err="1" smtClean="0"/>
              <a:t>experienced</a:t>
            </a:r>
            <a:r>
              <a:rPr lang="fr-FR" dirty="0" smtClean="0"/>
              <a:t> in the 20th century:</a:t>
            </a:r>
          </a:p>
          <a:p>
            <a:pPr lvl="1"/>
            <a:r>
              <a:rPr lang="fr-FR" sz="2800" dirty="0" smtClean="0"/>
              <a:t>German-</a:t>
            </a:r>
            <a:r>
              <a:rPr lang="fr-FR" sz="2800" dirty="0" err="1"/>
              <a:t>N</a:t>
            </a:r>
            <a:r>
              <a:rPr lang="fr-FR" sz="2800" dirty="0" err="1" smtClean="0"/>
              <a:t>ordic</a:t>
            </a:r>
            <a:r>
              <a:rPr lang="fr-FR" sz="2800" dirty="0" smtClean="0"/>
              <a:t> co-management, </a:t>
            </a:r>
            <a:r>
              <a:rPr lang="fr-FR" sz="2800" dirty="0" err="1" smtClean="0"/>
              <a:t>Anglo-American</a:t>
            </a:r>
            <a:r>
              <a:rPr lang="fr-FR" sz="2800" dirty="0" smtClean="0"/>
              <a:t> fiscal </a:t>
            </a:r>
            <a:r>
              <a:rPr lang="fr-FR" sz="2800" dirty="0" err="1" smtClean="0"/>
              <a:t>progressivity</a:t>
            </a:r>
            <a:r>
              <a:rPr lang="fr-FR" sz="2800" dirty="0" smtClean="0"/>
              <a:t>, </a:t>
            </a:r>
            <a:r>
              <a:rPr lang="fr-FR" sz="2800" dirty="0" err="1" smtClean="0"/>
              <a:t>Indian</a:t>
            </a:r>
            <a:r>
              <a:rPr lang="fr-FR" sz="2800" dirty="0" smtClean="0"/>
              <a:t> quotas-</a:t>
            </a:r>
            <a:r>
              <a:rPr lang="fr-FR" sz="2800" dirty="0" err="1" smtClean="0"/>
              <a:t>reservations</a:t>
            </a:r>
            <a:r>
              <a:rPr lang="fr-FR" sz="2800" dirty="0" smtClean="0"/>
              <a:t>, etc.</a:t>
            </a:r>
          </a:p>
          <a:p>
            <a:pPr marL="457200" lvl="1" indent="0">
              <a:buNone/>
            </a:pPr>
            <a:endParaRPr lang="fr-FR" sz="2800" dirty="0" smtClean="0"/>
          </a:p>
          <a:p>
            <a:r>
              <a:rPr lang="en-US" dirty="0" smtClean="0"/>
              <a:t>Our modern democratic disarray </a:t>
            </a:r>
            <a:r>
              <a:rPr lang="en-US" dirty="0"/>
              <a:t>stems from the </a:t>
            </a:r>
            <a:r>
              <a:rPr lang="en-US" dirty="0" smtClean="0"/>
              <a:t>fact that</a:t>
            </a:r>
            <a:r>
              <a:rPr lang="en-US" dirty="0"/>
              <a:t>, insofar as the civic and </a:t>
            </a:r>
            <a:r>
              <a:rPr lang="en-US" dirty="0" smtClean="0"/>
              <a:t>political sphere </a:t>
            </a:r>
            <a:r>
              <a:rPr lang="en-US" dirty="0"/>
              <a:t>is concerned, economics has </a:t>
            </a:r>
            <a:r>
              <a:rPr lang="en-US" dirty="0" smtClean="0"/>
              <a:t>attempted to cut itself free from </a:t>
            </a:r>
            <a:r>
              <a:rPr lang="en-US" dirty="0"/>
              <a:t>the other social </a:t>
            </a:r>
            <a:r>
              <a:rPr lang="en-US" dirty="0" smtClean="0"/>
              <a:t>sciences</a:t>
            </a:r>
            <a:r>
              <a:rPr lang="fr-FR" dirty="0" smtClean="0"/>
              <a:t>. </a:t>
            </a:r>
            <a:r>
              <a:rPr lang="en-US" dirty="0" smtClean="0"/>
              <a:t>One central goal of this book is to try to enable </a:t>
            </a:r>
            <a:r>
              <a:rPr lang="en-US" dirty="0"/>
              <a:t>citizens to reclaim possession of economic and historical </a:t>
            </a:r>
            <a:r>
              <a:rPr lang="en-US" dirty="0" smtClean="0"/>
              <a:t>knowledge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err="1" smtClean="0"/>
              <a:t>Thanks</a:t>
            </a:r>
            <a:r>
              <a:rPr lang="fr-FR" b="1" dirty="0" smtClean="0"/>
              <a:t> a lot for </a:t>
            </a:r>
            <a:r>
              <a:rPr lang="fr-FR" b="1" dirty="0" err="1" smtClean="0"/>
              <a:t>your</a:t>
            </a:r>
            <a:r>
              <a:rPr lang="fr-FR" b="1" dirty="0" smtClean="0"/>
              <a:t> attention!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128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0391" y="21442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>
                <a:latin typeface="+mn-lt"/>
              </a:rPr>
              <a:t>Extra figures:                  </a:t>
            </a:r>
            <a:br>
              <a:rPr lang="fr-FR" sz="3600" b="1" dirty="0" smtClean="0">
                <a:latin typeface="+mn-lt"/>
              </a:rPr>
            </a:br>
            <a:r>
              <a:rPr lang="fr-FR" sz="3600" b="1" dirty="0" err="1" smtClean="0">
                <a:latin typeface="+mn-lt"/>
              </a:rPr>
              <a:t>responses</a:t>
            </a:r>
            <a:r>
              <a:rPr lang="fr-FR" sz="3600" b="1" dirty="0" smtClean="0">
                <a:latin typeface="+mn-lt"/>
              </a:rPr>
              <a:t> to questions</a:t>
            </a:r>
            <a:endParaRPr lang="fr-FR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227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85" y="0"/>
            <a:ext cx="11150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1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23" y="0"/>
            <a:ext cx="11544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74" y="0"/>
            <a:ext cx="11087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997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10" y="0"/>
            <a:ext cx="11045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34" y="0"/>
            <a:ext cx="11126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0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78" y="0"/>
            <a:ext cx="11580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53" y="0"/>
            <a:ext cx="106946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01"/>
            <a:ext cx="12192000" cy="680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7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latin typeface="+mn-lt"/>
              </a:rPr>
              <a:t>Roadmap of this </a:t>
            </a:r>
            <a:r>
              <a:rPr lang="fr-FR" b="1" dirty="0" err="1" smtClean="0">
                <a:latin typeface="+mn-lt"/>
              </a:rPr>
              <a:t>presentation</a:t>
            </a:r>
            <a:endParaRPr lang="fr-FR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9835"/>
            <a:ext cx="10661373" cy="4372182"/>
          </a:xfrm>
        </p:spPr>
        <p:txBody>
          <a:bodyPr>
            <a:normAutofit/>
          </a:bodyPr>
          <a:lstStyle/>
          <a:p>
            <a:r>
              <a:rPr lang="fr-FR" b="1" dirty="0" smtClean="0"/>
              <a:t>1. The </a:t>
            </a:r>
            <a:r>
              <a:rPr lang="fr-FR" b="1" dirty="0" err="1" smtClean="0"/>
              <a:t>failure</a:t>
            </a:r>
            <a:r>
              <a:rPr lang="fr-FR" b="1" dirty="0" smtClean="0"/>
              <a:t> of the French Revolution, the sacralisation of property in the 19th century, the colonial inequality </a:t>
            </a:r>
            <a:r>
              <a:rPr lang="fr-FR" b="1" dirty="0" err="1" smtClean="0"/>
              <a:t>peak</a:t>
            </a:r>
            <a:r>
              <a:rPr lang="fr-FR" b="1" dirty="0" smtClean="0"/>
              <a:t> </a:t>
            </a:r>
          </a:p>
          <a:p>
            <a:r>
              <a:rPr lang="fr-FR" b="1" dirty="0" smtClean="0"/>
              <a:t>2. Social </a:t>
            </a:r>
            <a:r>
              <a:rPr lang="fr-FR" b="1" dirty="0" err="1" smtClean="0"/>
              <a:t>mobilizations</a:t>
            </a:r>
            <a:r>
              <a:rPr lang="fr-FR" b="1" dirty="0" smtClean="0"/>
              <a:t>, the </a:t>
            </a:r>
            <a:r>
              <a:rPr lang="fr-FR" b="1" dirty="0" err="1" smtClean="0"/>
              <a:t>political</a:t>
            </a:r>
            <a:r>
              <a:rPr lang="fr-FR" b="1" dirty="0" smtClean="0"/>
              <a:t> contradictions of capital accumulation, and the </a:t>
            </a:r>
            <a:r>
              <a:rPr lang="fr-FR" b="1" dirty="0" err="1" smtClean="0"/>
              <a:t>reduction</a:t>
            </a:r>
            <a:r>
              <a:rPr lang="fr-FR" b="1" dirty="0" smtClean="0"/>
              <a:t> of inequality in the 20th century</a:t>
            </a:r>
          </a:p>
          <a:p>
            <a:r>
              <a:rPr lang="fr-FR" b="1" dirty="0">
                <a:cs typeface="Arial" panose="020B0604020202020204" pitchFamily="34" charset="0"/>
              </a:rPr>
              <a:t>3</a:t>
            </a:r>
            <a:r>
              <a:rPr lang="fr-FR" b="1" dirty="0" smtClean="0">
                <a:cs typeface="Arial" panose="020B0604020202020204" pitchFamily="34" charset="0"/>
              </a:rPr>
              <a:t>. </a:t>
            </a:r>
            <a:r>
              <a:rPr lang="fr-FR" b="1" dirty="0" err="1" smtClean="0">
                <a:cs typeface="Arial" panose="020B0604020202020204" pitchFamily="34" charset="0"/>
              </a:rPr>
              <a:t>Post-communism</a:t>
            </a:r>
            <a:r>
              <a:rPr lang="fr-FR" b="1" dirty="0" smtClean="0">
                <a:cs typeface="Arial" panose="020B0604020202020204" pitchFamily="34" charset="0"/>
              </a:rPr>
              <a:t>, the </a:t>
            </a:r>
            <a:r>
              <a:rPr lang="fr-FR" b="1" dirty="0" err="1" smtClean="0">
                <a:cs typeface="Arial" panose="020B0604020202020204" pitchFamily="34" charset="0"/>
              </a:rPr>
              <a:t>failure</a:t>
            </a:r>
            <a:r>
              <a:rPr lang="fr-FR" b="1" dirty="0" smtClean="0">
                <a:cs typeface="Arial" panose="020B0604020202020204" pitchFamily="34" charset="0"/>
              </a:rPr>
              <a:t> of </a:t>
            </a:r>
            <a:r>
              <a:rPr lang="fr-FR" b="1" dirty="0" err="1" smtClean="0">
                <a:cs typeface="Arial" panose="020B0604020202020204" pitchFamily="34" charset="0"/>
              </a:rPr>
              <a:t>reaganism</a:t>
            </a:r>
            <a:r>
              <a:rPr lang="fr-FR" b="1" dirty="0" smtClean="0">
                <a:cs typeface="Arial" panose="020B0604020202020204" pitchFamily="34" charset="0"/>
              </a:rPr>
              <a:t>, rising inequality and the </a:t>
            </a:r>
            <a:r>
              <a:rPr lang="fr-FR" b="1" dirty="0" err="1" smtClean="0">
                <a:cs typeface="Arial" panose="020B0604020202020204" pitchFamily="34" charset="0"/>
              </a:rPr>
              <a:t>risk</a:t>
            </a:r>
            <a:r>
              <a:rPr lang="fr-FR" b="1" dirty="0" smtClean="0">
                <a:cs typeface="Arial" panose="020B0604020202020204" pitchFamily="34" charset="0"/>
              </a:rPr>
              <a:t> of a new </a:t>
            </a:r>
            <a:r>
              <a:rPr lang="fr-FR" b="1" dirty="0" err="1" smtClean="0">
                <a:cs typeface="Arial" panose="020B0604020202020204" pitchFamily="34" charset="0"/>
              </a:rPr>
              <a:t>nationalist</a:t>
            </a:r>
            <a:r>
              <a:rPr lang="fr-FR" b="1" dirty="0" smtClean="0">
                <a:cs typeface="Arial" panose="020B0604020202020204" pitchFamily="34" charset="0"/>
              </a:rPr>
              <a:t> and </a:t>
            </a:r>
            <a:r>
              <a:rPr lang="fr-FR" b="1" dirty="0" err="1" smtClean="0">
                <a:cs typeface="Arial" panose="020B0604020202020204" pitchFamily="34" charset="0"/>
              </a:rPr>
              <a:t>identitarian</a:t>
            </a:r>
            <a:r>
              <a:rPr lang="fr-FR" b="1" dirty="0" smtClean="0">
                <a:cs typeface="Arial" panose="020B0604020202020204" pitchFamily="34" charset="0"/>
              </a:rPr>
              <a:t> drift in the 21st century</a:t>
            </a:r>
          </a:p>
          <a:p>
            <a:r>
              <a:rPr lang="fr-FR" b="1" dirty="0" smtClean="0">
                <a:cs typeface="Arial" panose="020B0604020202020204" pitchFamily="34" charset="0"/>
              </a:rPr>
              <a:t>4. </a:t>
            </a:r>
            <a:r>
              <a:rPr lang="fr-FR" b="1" dirty="0" err="1" smtClean="0">
                <a:cs typeface="Arial" panose="020B0604020202020204" pitchFamily="34" charset="0"/>
              </a:rPr>
              <a:t>Elements</a:t>
            </a:r>
            <a:r>
              <a:rPr lang="fr-FR" b="1" dirty="0" smtClean="0">
                <a:cs typeface="Arial" panose="020B0604020202020204" pitchFamily="34" charset="0"/>
              </a:rPr>
              <a:t> for an alternative </a:t>
            </a:r>
            <a:r>
              <a:rPr lang="fr-FR" b="1" dirty="0" err="1" smtClean="0">
                <a:cs typeface="Arial" panose="020B0604020202020204" pitchFamily="34" charset="0"/>
              </a:rPr>
              <a:t>path</a:t>
            </a:r>
            <a:r>
              <a:rPr lang="fr-FR" b="1" dirty="0" smtClean="0">
                <a:cs typeface="Arial" panose="020B0604020202020204" pitchFamily="34" charset="0"/>
              </a:rPr>
              <a:t>: the (slow)</a:t>
            </a:r>
            <a:r>
              <a:rPr lang="fr-FR" b="1" dirty="0">
                <a:cs typeface="Arial" panose="020B0604020202020204" pitchFamily="34" charset="0"/>
              </a:rPr>
              <a:t> </a:t>
            </a:r>
            <a:r>
              <a:rPr lang="fr-FR" b="1" dirty="0" smtClean="0">
                <a:cs typeface="Arial" panose="020B0604020202020204" pitchFamily="34" charset="0"/>
              </a:rPr>
              <a:t>rise of social-</a:t>
            </a:r>
            <a:r>
              <a:rPr lang="fr-FR" b="1" dirty="0" err="1" smtClean="0">
                <a:cs typeface="Arial" panose="020B0604020202020204" pitchFamily="34" charset="0"/>
              </a:rPr>
              <a:t>federalism</a:t>
            </a:r>
            <a:r>
              <a:rPr lang="fr-FR" b="1" dirty="0" smtClean="0">
                <a:cs typeface="Arial" panose="020B0604020202020204" pitchFamily="34" charset="0"/>
              </a:rPr>
              <a:t> and </a:t>
            </a:r>
            <a:r>
              <a:rPr lang="fr-FR" b="1" dirty="0" err="1" smtClean="0">
                <a:cs typeface="Arial" panose="020B0604020202020204" pitchFamily="34" charset="0"/>
              </a:rPr>
              <a:t>participatory</a:t>
            </a:r>
            <a:r>
              <a:rPr lang="fr-FR" b="1" dirty="0" smtClean="0"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cs typeface="Arial" panose="020B0604020202020204" pitchFamily="34" charset="0"/>
              </a:rPr>
              <a:t>socialism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06342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72" y="0"/>
            <a:ext cx="10936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6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62" y="0"/>
            <a:ext cx="11597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876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49" y="0"/>
            <a:ext cx="11506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96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67" y="0"/>
            <a:ext cx="11330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910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72" y="0"/>
            <a:ext cx="11412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447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68" y="0"/>
            <a:ext cx="11133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724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78" y="0"/>
            <a:ext cx="10395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674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17" y="0"/>
            <a:ext cx="11029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599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08" y="0"/>
            <a:ext cx="11222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550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62" y="0"/>
            <a:ext cx="11597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0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3121" y="705678"/>
            <a:ext cx="10127974" cy="5287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1. The </a:t>
            </a:r>
            <a:r>
              <a:rPr lang="fr-FR" b="1" dirty="0" err="1"/>
              <a:t>failure</a:t>
            </a:r>
            <a:r>
              <a:rPr lang="fr-FR" b="1" dirty="0"/>
              <a:t> of the French Revolution, the sacralisation </a:t>
            </a:r>
            <a:r>
              <a:rPr lang="fr-FR" b="1" dirty="0" smtClean="0"/>
              <a:t>of property </a:t>
            </a:r>
            <a:r>
              <a:rPr lang="fr-FR" b="1" dirty="0"/>
              <a:t>in the 19th century, the colonial inequality </a:t>
            </a:r>
            <a:r>
              <a:rPr lang="fr-FR" b="1" dirty="0" err="1" smtClean="0"/>
              <a:t>peak</a:t>
            </a:r>
            <a:endParaRPr lang="fr-FR" b="1" dirty="0" smtClean="0"/>
          </a:p>
          <a:p>
            <a:pPr marL="0" indent="0">
              <a:buNone/>
            </a:pPr>
            <a:endParaRPr lang="fr-FR" b="1" dirty="0" smtClean="0"/>
          </a:p>
          <a:p>
            <a:r>
              <a:rPr lang="fr-FR" dirty="0" smtClean="0"/>
              <a:t>The Revolution </a:t>
            </a:r>
            <a:r>
              <a:rPr lang="fr-FR" dirty="0" err="1" smtClean="0"/>
              <a:t>proclaims</a:t>
            </a:r>
            <a:r>
              <a:rPr lang="fr-FR" dirty="0" smtClean="0"/>
              <a:t> the </a:t>
            </a:r>
            <a:r>
              <a:rPr lang="fr-FR" dirty="0" err="1" smtClean="0"/>
              <a:t>formal</a:t>
            </a:r>
            <a:r>
              <a:rPr lang="fr-FR" dirty="0" smtClean="0"/>
              <a:t> equality of rights, but </a:t>
            </a:r>
            <a:r>
              <a:rPr lang="fr-FR" dirty="0" err="1" smtClean="0"/>
              <a:t>sacralizes</a:t>
            </a:r>
            <a:r>
              <a:rPr lang="fr-FR" dirty="0" smtClean="0"/>
              <a:t> the right of property as a new religion, </a:t>
            </a:r>
            <a:r>
              <a:rPr lang="fr-FR" dirty="0" err="1" smtClean="0"/>
              <a:t>partly</a:t>
            </a:r>
            <a:r>
              <a:rPr lang="fr-FR" dirty="0" smtClean="0"/>
              <a:t> </a:t>
            </a:r>
            <a:r>
              <a:rPr lang="fr-FR" dirty="0" err="1" smtClean="0"/>
              <a:t>because</a:t>
            </a:r>
            <a:r>
              <a:rPr lang="fr-FR" dirty="0" smtClean="0"/>
              <a:t> of the fear of not </a:t>
            </a:r>
            <a:r>
              <a:rPr lang="fr-FR" dirty="0" err="1" smtClean="0"/>
              <a:t>knowing</a:t>
            </a:r>
            <a:r>
              <a:rPr lang="fr-FR" dirty="0"/>
              <a:t> </a:t>
            </a:r>
            <a:r>
              <a:rPr lang="fr-FR" dirty="0" err="1" smtClean="0"/>
              <a:t>where</a:t>
            </a:r>
            <a:r>
              <a:rPr lang="fr-FR" dirty="0" smtClean="0"/>
              <a:t> to stop redistribution</a:t>
            </a:r>
          </a:p>
          <a:p>
            <a:pPr marL="0" indent="0">
              <a:buNone/>
            </a:pPr>
            <a:r>
              <a:rPr lang="fr-FR" dirty="0" smtClean="0"/>
              <a:t>→ rising inequality </a:t>
            </a:r>
            <a:r>
              <a:rPr lang="fr-FR" dirty="0" err="1" smtClean="0"/>
              <a:t>betwee</a:t>
            </a:r>
            <a:r>
              <a:rPr lang="fr-FR" dirty="0" err="1"/>
              <a:t>n</a:t>
            </a:r>
            <a:r>
              <a:rPr lang="fr-FR" dirty="0" smtClean="0"/>
              <a:t> 1815 and 1914</a:t>
            </a:r>
          </a:p>
          <a:p>
            <a:pPr marL="0" indent="0">
              <a:buNone/>
            </a:pPr>
            <a:endParaRPr lang="fr-FR" b="1" dirty="0"/>
          </a:p>
          <a:p>
            <a:r>
              <a:rPr lang="fr-FR" dirty="0" smtClean="0"/>
              <a:t>Financial compensation to slave </a:t>
            </a:r>
            <a:r>
              <a:rPr lang="fr-FR" dirty="0" err="1" smtClean="0"/>
              <a:t>owners</a:t>
            </a:r>
            <a:r>
              <a:rPr lang="fr-FR" dirty="0" smtClean="0"/>
              <a:t> as an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form</a:t>
            </a:r>
            <a:r>
              <a:rPr lang="fr-FR" dirty="0" smtClean="0"/>
              <a:t> of </a:t>
            </a:r>
            <a:r>
              <a:rPr lang="fr-FR" dirty="0" err="1" smtClean="0"/>
              <a:t>sacralization</a:t>
            </a:r>
            <a:r>
              <a:rPr lang="fr-FR" dirty="0" smtClean="0"/>
              <a:t> of property and inequality</a:t>
            </a:r>
          </a:p>
          <a:p>
            <a:r>
              <a:rPr lang="fr-FR" dirty="0" smtClean="0"/>
              <a:t>The colonial inequality </a:t>
            </a:r>
            <a:r>
              <a:rPr lang="fr-FR" dirty="0" err="1" smtClean="0"/>
              <a:t>peak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624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67" y="0"/>
            <a:ext cx="10662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9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698"/>
            <a:ext cx="12192000" cy="64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22" y="0"/>
            <a:ext cx="10354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2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17399</TotalTime>
  <Words>1000</Words>
  <Application>Microsoft Office PowerPoint</Application>
  <PresentationFormat>Grand écran</PresentationFormat>
  <Paragraphs>77</Paragraphs>
  <Slides>59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59</vt:i4>
      </vt:variant>
    </vt:vector>
  </HeadingPairs>
  <TitlesOfParts>
    <vt:vector size="64" baseType="lpstr">
      <vt:lpstr>MS PGothic</vt:lpstr>
      <vt:lpstr>Arial</vt:lpstr>
      <vt:lpstr>Calibri</vt:lpstr>
      <vt:lpstr>Calibri Light</vt:lpstr>
      <vt:lpstr>Thème Office</vt:lpstr>
      <vt:lpstr>Capital and Ideology</vt:lpstr>
      <vt:lpstr>Présentation PowerPoint</vt:lpstr>
      <vt:lpstr>Contents of the book</vt:lpstr>
      <vt:lpstr>Présentation PowerPoint</vt:lpstr>
      <vt:lpstr>Roadmap of this presentation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  <vt:lpstr>Présentation PowerPoint</vt:lpstr>
      <vt:lpstr>Extra figures:                   responses to questions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Thomas Piketty</dc:creator>
  <cp:lastModifiedBy>Thomas Piketty</cp:lastModifiedBy>
  <cp:revision>519</cp:revision>
  <dcterms:created xsi:type="dcterms:W3CDTF">2017-12-14T17:44:20Z</dcterms:created>
  <dcterms:modified xsi:type="dcterms:W3CDTF">2019-12-09T20:00:27Z</dcterms:modified>
</cp:coreProperties>
</file>