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4" r:id="rId7"/>
    <p:sldId id="270" r:id="rId8"/>
    <p:sldId id="272" r:id="rId9"/>
    <p:sldId id="265" r:id="rId10"/>
    <p:sldId id="271" r:id="rId11"/>
    <p:sldId id="273" r:id="rId12"/>
    <p:sldId id="261" r:id="rId13"/>
    <p:sldId id="262" r:id="rId14"/>
    <p:sldId id="275" r:id="rId15"/>
    <p:sldId id="263" r:id="rId16"/>
    <p:sldId id="274" r:id="rId17"/>
    <p:sldId id="266" r:id="rId18"/>
    <p:sldId id="276" r:id="rId19"/>
    <p:sldId id="267" r:id="rId20"/>
    <p:sldId id="277" r:id="rId21"/>
    <p:sldId id="268" r:id="rId22"/>
    <p:sldId id="278" r:id="rId23"/>
    <p:sldId id="279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teaching/10/18" TargetMode="External"/><Relationship Id="rId2" Type="http://schemas.openxmlformats.org/officeDocument/2006/relationships/hyperlink" Target="http://piketty.pse.ens.fr/files/PikettyEcoIneg2013Lecture7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Zucman201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SaezStantcheva2012Slides.pdf" TargetMode="External"/><Relationship Id="rId2" Type="http://schemas.openxmlformats.org/officeDocument/2006/relationships/hyperlink" Target="http://piketty.pse.ens.fr/files/PikettySaezStantcheva2013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2013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SaezAR2014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You201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Economics of Inequality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</a:t>
            </a:r>
            <a:r>
              <a:rPr lang="en-US" sz="3600" dirty="0" err="1" smtClean="0"/>
              <a:t>Piketty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Academic </a:t>
            </a:r>
            <a:r>
              <a:rPr lang="en-US" sz="3600" smtClean="0"/>
              <a:t>year 2014-2015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7560840" cy="2736304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hlinkClick r:id="rId2"/>
              </a:rPr>
              <a:t>Lecture 7: The regulation of capital and inequality</a:t>
            </a:r>
            <a:endParaRPr lang="en-US" sz="3600" b="1" dirty="0" smtClean="0"/>
          </a:p>
          <a:p>
            <a:r>
              <a:rPr lang="en-US" dirty="0" smtClean="0"/>
              <a:t>   (Tuesday November 25</a:t>
            </a:r>
            <a:r>
              <a:rPr lang="en-US" baseline="30000" dirty="0" smtClean="0"/>
              <a:t>th</a:t>
            </a:r>
            <a:r>
              <a:rPr lang="en-US" dirty="0" smtClean="0"/>
              <a:t> 2014)</a:t>
            </a:r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3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187624" y="188640"/>
          <a:ext cx="6840760" cy="6669360"/>
        </p:xfrm>
        <a:graphic>
          <a:graphicData uri="http://schemas.openxmlformats.org/presentationml/2006/ole">
            <p:oleObj spid="_x0000_s2662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Returns</a:t>
            </a:r>
            <a:r>
              <a:rPr lang="fr-FR" dirty="0" smtClean="0"/>
              <a:t> on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funds</a:t>
            </a:r>
            <a:r>
              <a:rPr lang="fr-FR" dirty="0" smtClean="0"/>
              <a:t> (SWF)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(Abu Dhabi: </a:t>
            </a:r>
            <a:r>
              <a:rPr lang="fr-FR" dirty="0" smtClean="0">
                <a:cs typeface="Arial"/>
              </a:rPr>
              <a:t>≈ 700 billions € = </a:t>
            </a:r>
            <a:r>
              <a:rPr lang="fr-FR" dirty="0" err="1" smtClean="0">
                <a:cs typeface="Arial"/>
              </a:rPr>
              <a:t>twice</a:t>
            </a:r>
            <a:r>
              <a:rPr lang="fr-FR" dirty="0" smtClean="0">
                <a:cs typeface="Arial"/>
              </a:rPr>
              <a:t> as large as all US </a:t>
            </a:r>
            <a:r>
              <a:rPr lang="fr-FR" dirty="0" err="1" smtClean="0">
                <a:cs typeface="Arial"/>
              </a:rPr>
              <a:t>universities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endowments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combined</a:t>
            </a:r>
            <a:r>
              <a:rPr lang="fr-FR" dirty="0" smtClean="0"/>
              <a:t>) to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(</a:t>
            </a:r>
            <a:r>
              <a:rPr lang="fr-FR" dirty="0" err="1" smtClean="0"/>
              <a:t>Norway</a:t>
            </a:r>
            <a:r>
              <a:rPr lang="fr-FR" dirty="0" smtClean="0"/>
              <a:t>, </a:t>
            </a:r>
            <a:r>
              <a:rPr lang="fr-FR" dirty="0" err="1" smtClean="0"/>
              <a:t>Saudi</a:t>
            </a:r>
            <a:r>
              <a:rPr lang="fr-FR" dirty="0" smtClean="0"/>
              <a:t> </a:t>
            </a:r>
            <a:r>
              <a:rPr lang="fr-FR" dirty="0" err="1" smtClean="0"/>
              <a:t>Arabia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, </a:t>
            </a:r>
            <a:r>
              <a:rPr lang="fr-FR" dirty="0" err="1" smtClean="0"/>
              <a:t>huge</a:t>
            </a:r>
            <a:r>
              <a:rPr lang="fr-FR" dirty="0" smtClean="0"/>
              <a:t> US public </a:t>
            </a:r>
            <a:r>
              <a:rPr lang="fr-FR" dirty="0" err="1" smtClean="0"/>
              <a:t>debt</a:t>
            </a:r>
            <a:r>
              <a:rPr lang="fr-FR" dirty="0" smtClean="0"/>
              <a:t> component: </a:t>
            </a:r>
            <a:r>
              <a:rPr lang="fr-FR" dirty="0" err="1" smtClean="0"/>
              <a:t>economics</a:t>
            </a:r>
            <a:r>
              <a:rPr lang="fr-FR" dirty="0" smtClean="0"/>
              <a:t> or </a:t>
            </a:r>
            <a:r>
              <a:rPr lang="fr-FR" dirty="0" err="1" smtClean="0"/>
              <a:t>politics</a:t>
            </a:r>
            <a:r>
              <a:rPr lang="fr-FR" dirty="0" smtClean="0"/>
              <a:t>?)</a:t>
            </a:r>
          </a:p>
          <a:p>
            <a:r>
              <a:rPr lang="fr-FR" dirty="0" smtClean="0"/>
              <a:t>But data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: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transparency</a:t>
            </a:r>
            <a:endParaRPr lang="fr-FR" dirty="0" smtClean="0"/>
          </a:p>
          <a:p>
            <a:r>
              <a:rPr lang="fr-FR" dirty="0" smtClean="0"/>
              <a:t>All </a:t>
            </a:r>
            <a:r>
              <a:rPr lang="fr-FR" dirty="0" err="1" smtClean="0"/>
              <a:t>SWFs</a:t>
            </a:r>
            <a:r>
              <a:rPr lang="fr-FR" dirty="0" smtClean="0"/>
              <a:t>: about 5,5 trillions (</a:t>
            </a:r>
            <a:r>
              <a:rPr lang="fr-FR" dirty="0" smtClean="0">
                <a:cs typeface="Arial"/>
              </a:rPr>
              <a:t>≈ global </a:t>
            </a:r>
            <a:r>
              <a:rPr lang="fr-FR" dirty="0" err="1" smtClean="0">
                <a:cs typeface="Arial"/>
              </a:rPr>
              <a:t>billionaires</a:t>
            </a:r>
            <a:r>
              <a:rPr lang="fr-FR" dirty="0" smtClean="0">
                <a:cs typeface="Arial"/>
              </a:rPr>
              <a:t>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3,5tr for </a:t>
            </a:r>
            <a:r>
              <a:rPr lang="fr-FR" dirty="0" err="1" smtClean="0">
                <a:cs typeface="Arial"/>
              </a:rPr>
              <a:t>oil</a:t>
            </a:r>
            <a:r>
              <a:rPr lang="fr-FR" dirty="0" smtClean="0">
                <a:cs typeface="Arial"/>
              </a:rPr>
              <a:t> countries and 2tr for non-</a:t>
            </a:r>
            <a:r>
              <a:rPr lang="fr-FR" dirty="0" err="1" smtClean="0">
                <a:cs typeface="Arial"/>
              </a:rPr>
              <a:t>oil</a:t>
            </a:r>
            <a:r>
              <a:rPr lang="fr-FR" dirty="0" smtClean="0">
                <a:cs typeface="Arial"/>
              </a:rPr>
              <a:t> countries (1tr for China)</a:t>
            </a:r>
            <a:endParaRPr lang="fr-FR" dirty="0" smtClean="0"/>
          </a:p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reason</a:t>
            </a:r>
            <a:r>
              <a:rPr lang="fr-FR" dirty="0" smtClean="0"/>
              <a:t> for divergence: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saving</a:t>
            </a:r>
            <a:r>
              <a:rPr lang="fr-FR" dirty="0" smtClean="0"/>
              <a:t> rates,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because</a:t>
            </a:r>
            <a:r>
              <a:rPr lang="fr-FR" dirty="0" smtClean="0"/>
              <a:t> of </a:t>
            </a:r>
            <a:r>
              <a:rPr lang="fr-FR" dirty="0" err="1" smtClean="0"/>
              <a:t>different</a:t>
            </a:r>
            <a:r>
              <a:rPr lang="fr-FR" dirty="0" smtClean="0"/>
              <a:t> pension </a:t>
            </a:r>
            <a:r>
              <a:rPr lang="fr-FR" dirty="0" err="1" smtClean="0"/>
              <a:t>strategies</a:t>
            </a:r>
            <a:r>
              <a:rPr lang="fr-FR" dirty="0" smtClean="0"/>
              <a:t>,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huge</a:t>
            </a:r>
            <a:r>
              <a:rPr lang="fr-FR" dirty="0" smtClean="0"/>
              <a:t>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(</a:t>
            </a:r>
            <a:r>
              <a:rPr lang="el-GR" dirty="0" smtClean="0"/>
              <a:t>β</a:t>
            </a:r>
            <a:r>
              <a:rPr lang="fr-FR" baseline="-25000" dirty="0" smtClean="0"/>
              <a:t>1</a:t>
            </a:r>
            <a:r>
              <a:rPr lang="fr-FR" dirty="0" smtClean="0"/>
              <a:t>=s</a:t>
            </a:r>
            <a:r>
              <a:rPr lang="fr-FR" baseline="-25000" dirty="0" smtClean="0"/>
              <a:t>1</a:t>
            </a:r>
            <a:r>
              <a:rPr lang="fr-FR" dirty="0" smtClean="0"/>
              <a:t>/g &gt; </a:t>
            </a:r>
            <a:r>
              <a:rPr lang="el-GR" dirty="0" smtClean="0"/>
              <a:t>β</a:t>
            </a:r>
            <a:r>
              <a:rPr lang="fr-FR" baseline="-25000" dirty="0" smtClean="0"/>
              <a:t>2</a:t>
            </a:r>
            <a:r>
              <a:rPr lang="fr-FR" dirty="0" smtClean="0"/>
              <a:t>=s</a:t>
            </a:r>
            <a:r>
              <a:rPr lang="fr-FR" baseline="-25000" dirty="0" smtClean="0"/>
              <a:t>2</a:t>
            </a:r>
            <a:r>
              <a:rPr lang="fr-FR" dirty="0" smtClean="0"/>
              <a:t>/g),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independantly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r &gt; g; but of course </a:t>
            </a:r>
            <a:r>
              <a:rPr lang="fr-FR" dirty="0" err="1" smtClean="0"/>
              <a:t>low</a:t>
            </a:r>
            <a:r>
              <a:rPr lang="fr-FR" dirty="0" smtClean="0"/>
              <a:t> g and r &gt; g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amplify</a:t>
            </a:r>
            <a:r>
              <a:rPr lang="fr-FR" dirty="0" smtClean="0"/>
              <a:t> initial </a:t>
            </a:r>
            <a:r>
              <a:rPr lang="fr-FR" dirty="0" err="1" smtClean="0"/>
              <a:t>NFAs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409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512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Is « </a:t>
            </a:r>
            <a:r>
              <a:rPr lang="fr-FR" dirty="0" err="1" smtClean="0"/>
              <a:t>oligarchic</a:t>
            </a:r>
            <a:r>
              <a:rPr lang="fr-FR" dirty="0" smtClean="0"/>
              <a:t> divergence » (</a:t>
            </a:r>
            <a:r>
              <a:rPr lang="fr-FR" dirty="0" err="1" smtClean="0"/>
              <a:t>rise</a:t>
            </a:r>
            <a:r>
              <a:rPr lang="fr-FR" dirty="0" smtClean="0"/>
              <a:t> of global </a:t>
            </a:r>
            <a:r>
              <a:rPr lang="fr-FR" dirty="0" err="1" smtClean="0"/>
              <a:t>billionaire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</a:t>
            </a:r>
            <a:r>
              <a:rPr lang="fr-FR" dirty="0" err="1" smtClean="0"/>
              <a:t>billionaires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a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share</a:t>
            </a:r>
            <a:r>
              <a:rPr lang="fr-FR" dirty="0" smtClean="0"/>
              <a:t> of global </a:t>
            </a:r>
            <a:r>
              <a:rPr lang="fr-FR" dirty="0" err="1" smtClean="0"/>
              <a:t>wealth</a:t>
            </a:r>
            <a:r>
              <a:rPr lang="fr-FR" dirty="0" smtClean="0"/>
              <a:t>) or « international divergence » (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: countries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countries) more </a:t>
            </a:r>
            <a:r>
              <a:rPr lang="fr-FR" dirty="0" err="1" smtClean="0"/>
              <a:t>likely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happen</a:t>
            </a:r>
            <a:r>
              <a:rPr lang="fr-FR" dirty="0" smtClean="0"/>
              <a:t>. But international divergence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deal </a:t>
            </a:r>
            <a:r>
              <a:rPr lang="fr-FR" dirty="0" err="1" smtClean="0"/>
              <a:t>with</a:t>
            </a:r>
            <a:r>
              <a:rPr lang="fr-FR" dirty="0" smtClean="0"/>
              <a:t> (capital </a:t>
            </a:r>
            <a:r>
              <a:rPr lang="fr-FR" dirty="0" err="1" smtClean="0"/>
              <a:t>controls</a:t>
            </a:r>
            <a:r>
              <a:rPr lang="fr-FR" dirty="0" smtClean="0"/>
              <a:t>). </a:t>
            </a:r>
            <a:r>
              <a:rPr lang="fr-FR" dirty="0" err="1" smtClean="0"/>
              <a:t>Oligarchic</a:t>
            </a:r>
            <a:r>
              <a:rPr lang="fr-FR" dirty="0" smtClean="0"/>
              <a:t> divergence = harder to deal </a:t>
            </a:r>
            <a:r>
              <a:rPr lang="fr-FR" dirty="0" err="1" smtClean="0"/>
              <a:t>with</a:t>
            </a:r>
            <a:r>
              <a:rPr lang="fr-FR" dirty="0" smtClean="0"/>
              <a:t>,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requires</a:t>
            </a:r>
            <a:r>
              <a:rPr lang="fr-FR" dirty="0" smtClean="0"/>
              <a:t> </a:t>
            </a:r>
            <a:r>
              <a:rPr lang="fr-FR" dirty="0" err="1" smtClean="0"/>
              <a:t>detailed</a:t>
            </a:r>
            <a:r>
              <a:rPr lang="fr-FR" dirty="0" smtClean="0"/>
              <a:t> information on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and </a:t>
            </a:r>
            <a:r>
              <a:rPr lang="fr-FR" dirty="0" err="1" smtClean="0"/>
              <a:t>strong</a:t>
            </a:r>
            <a:r>
              <a:rPr lang="fr-FR" dirty="0" smtClean="0"/>
              <a:t> international coordination. </a:t>
            </a:r>
          </a:p>
          <a:p>
            <a:r>
              <a:rPr lang="fr-FR" dirty="0" smtClean="0"/>
              <a:t>As of </a:t>
            </a:r>
            <a:r>
              <a:rPr lang="fr-FR" dirty="0" err="1" smtClean="0"/>
              <a:t>today</a:t>
            </a:r>
            <a:r>
              <a:rPr lang="fr-FR" dirty="0" smtClean="0"/>
              <a:t>, offshore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 to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countries’ NFA </a:t>
            </a:r>
            <a:r>
              <a:rPr lang="fr-FR" dirty="0" err="1" smtClean="0"/>
              <a:t>from</a:t>
            </a:r>
            <a:r>
              <a:rPr lang="fr-FR" dirty="0" smtClean="0"/>
              <a:t> &lt;0  </a:t>
            </a:r>
            <a:r>
              <a:rPr lang="fr-FR" dirty="0" err="1" smtClean="0"/>
              <a:t>into</a:t>
            </a:r>
            <a:r>
              <a:rPr lang="fr-FR" dirty="0" smtClean="0"/>
              <a:t> &gt;0;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in the future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Zucman 2013</a:t>
            </a:r>
            <a:r>
              <a:rPr lang="fr-FR" dirty="0" smtClean="0"/>
              <a:t>, « The </a:t>
            </a:r>
            <a:r>
              <a:rPr lang="fr-FR" dirty="0" err="1" smtClean="0"/>
              <a:t>missing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of nations: are Europe and the US net </a:t>
            </a:r>
            <a:r>
              <a:rPr lang="fr-FR" dirty="0" err="1" smtClean="0"/>
              <a:t>debtors</a:t>
            </a:r>
            <a:r>
              <a:rPr lang="fr-FR" dirty="0" smtClean="0"/>
              <a:t> or net </a:t>
            </a:r>
            <a:r>
              <a:rPr lang="fr-FR" dirty="0" err="1" smtClean="0"/>
              <a:t>creditors</a:t>
            </a:r>
            <a:r>
              <a:rPr lang="fr-FR" dirty="0" smtClean="0"/>
              <a:t>? »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61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Regulating</a:t>
            </a:r>
            <a:r>
              <a:rPr lang="fr-FR" dirty="0" smtClean="0"/>
              <a:t> capital in the 21st </a:t>
            </a:r>
            <a:r>
              <a:rPr lang="fr-FR" dirty="0" err="1" smtClean="0"/>
              <a:t>century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184576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During</a:t>
            </a:r>
            <a:r>
              <a:rPr lang="fr-FR" dirty="0" smtClean="0"/>
              <a:t> 20c, </a:t>
            </a:r>
            <a:r>
              <a:rPr lang="fr-FR" dirty="0" err="1" smtClean="0"/>
              <a:t>huge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tax</a:t>
            </a:r>
            <a:r>
              <a:rPr lang="fr-FR" dirty="0" smtClean="0"/>
              <a:t> revenue (</a:t>
            </a:r>
            <a:r>
              <a:rPr lang="fr-FR" dirty="0" err="1" smtClean="0"/>
              <a:t>from</a:t>
            </a:r>
            <a:r>
              <a:rPr lang="fr-FR" dirty="0" smtClean="0"/>
              <a:t> 10% of 40-50% GDP) = </a:t>
            </a:r>
            <a:r>
              <a:rPr lang="fr-FR" dirty="0" err="1" smtClean="0"/>
              <a:t>rise</a:t>
            </a:r>
            <a:r>
              <a:rPr lang="fr-FR" dirty="0" smtClean="0"/>
              <a:t> of the modern fiscal and social state, </a:t>
            </a:r>
            <a:r>
              <a:rPr lang="fr-FR" dirty="0" err="1" smtClean="0"/>
              <a:t>partly</a:t>
            </a:r>
            <a:r>
              <a:rPr lang="fr-FR" dirty="0" smtClean="0"/>
              <a:t> as a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by free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This « 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leap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r>
              <a:rPr lang="fr-FR" dirty="0" smtClean="0"/>
              <a:t> »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happen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: </a:t>
            </a:r>
            <a:r>
              <a:rPr lang="fr-FR" dirty="0" err="1" smtClean="0"/>
              <a:t>during</a:t>
            </a:r>
            <a:r>
              <a:rPr lang="fr-FR" dirty="0" smtClean="0"/>
              <a:t> 21c, </a:t>
            </a:r>
            <a:r>
              <a:rPr lang="fr-FR" dirty="0" err="1" smtClean="0"/>
              <a:t>tax</a:t>
            </a:r>
            <a:r>
              <a:rPr lang="fr-FR" dirty="0" smtClean="0"/>
              <a:t> revenue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likely</a:t>
            </a:r>
            <a:r>
              <a:rPr lang="fr-FR" dirty="0" smtClean="0"/>
              <a:t> to </a:t>
            </a:r>
            <a:r>
              <a:rPr lang="fr-FR" dirty="0" err="1" smtClean="0"/>
              <a:t>stabilize</a:t>
            </a:r>
            <a:r>
              <a:rPr lang="fr-FR" dirty="0" smtClean="0"/>
              <a:t> (or </a:t>
            </a:r>
            <a:r>
              <a:rPr lang="fr-FR" dirty="0" err="1" smtClean="0"/>
              <a:t>decline</a:t>
            </a:r>
            <a:r>
              <a:rPr lang="fr-FR" dirty="0" smtClean="0"/>
              <a:t> if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), not to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again</a:t>
            </a:r>
            <a:r>
              <a:rPr lang="fr-FR" dirty="0" smtClean="0"/>
              <a:t> to 70-80% GDP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The 21c challenge </a:t>
            </a:r>
            <a:r>
              <a:rPr lang="fr-FR" dirty="0" err="1" smtClean="0"/>
              <a:t>is</a:t>
            </a:r>
            <a:r>
              <a:rPr lang="fr-FR" dirty="0" smtClean="0"/>
              <a:t> not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(</a:t>
            </a:r>
            <a:r>
              <a:rPr lang="fr-FR" dirty="0" err="1" smtClean="0"/>
              <a:t>at</a:t>
            </a:r>
            <a:r>
              <a:rPr lang="fr-FR" dirty="0" smtClean="0"/>
              <a:t> least in </a:t>
            </a:r>
            <a:r>
              <a:rPr lang="fr-FR" dirty="0" err="1" smtClean="0"/>
              <a:t>rich</a:t>
            </a:r>
            <a:r>
              <a:rPr lang="fr-FR" dirty="0" smtClean="0"/>
              <a:t> countries), but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more efficient, </a:t>
            </a:r>
            <a:r>
              <a:rPr lang="fr-FR" dirty="0" err="1" smtClean="0"/>
              <a:t>both</a:t>
            </a:r>
            <a:r>
              <a:rPr lang="fr-FR" dirty="0" smtClean="0"/>
              <a:t> in </a:t>
            </a:r>
            <a:r>
              <a:rPr lang="fr-FR" dirty="0" err="1" smtClean="0"/>
              <a:t>terms</a:t>
            </a:r>
            <a:r>
              <a:rPr lang="fr-FR" dirty="0" smtClean="0"/>
              <a:t> of public </a:t>
            </a:r>
            <a:r>
              <a:rPr lang="fr-FR" dirty="0" err="1" smtClean="0"/>
              <a:t>spendings</a:t>
            </a:r>
            <a:r>
              <a:rPr lang="fr-FR" dirty="0" smtClean="0"/>
              <a:t> and fiscal and </a:t>
            </a:r>
            <a:r>
              <a:rPr lang="fr-FR" dirty="0" err="1" smtClean="0"/>
              <a:t>regulatory</a:t>
            </a:r>
            <a:r>
              <a:rPr lang="fr-FR" dirty="0" smtClean="0"/>
              <a:t> system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921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Challenges for 21c </a:t>
            </a:r>
            <a:r>
              <a:rPr lang="fr-FR" dirty="0" err="1" smtClean="0"/>
              <a:t>tax</a:t>
            </a:r>
            <a:r>
              <a:rPr lang="fr-FR" dirty="0" smtClean="0"/>
              <a:t> system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5740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ideal</a:t>
            </a:r>
            <a:r>
              <a:rPr lang="fr-FR" dirty="0" smtClean="0"/>
              <a:t> fiscal </a:t>
            </a:r>
            <a:r>
              <a:rPr lang="fr-FR" dirty="0" err="1" smtClean="0"/>
              <a:t>trypyic</a:t>
            </a:r>
            <a:r>
              <a:rPr lang="fr-FR" dirty="0" smtClean="0"/>
              <a:t>: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, </a:t>
            </a:r>
            <a:r>
              <a:rPr lang="fr-FR" b="1" dirty="0" err="1" smtClean="0"/>
              <a:t>inheritance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,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Progressive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: basic </a:t>
            </a:r>
            <a:r>
              <a:rPr lang="fr-FR" dirty="0" err="1" smtClean="0"/>
              <a:t>pillar</a:t>
            </a:r>
            <a:r>
              <a:rPr lang="fr-FR" dirty="0" smtClean="0"/>
              <a:t> for </a:t>
            </a:r>
            <a:r>
              <a:rPr lang="fr-FR" dirty="0" err="1" smtClean="0"/>
              <a:t>financing</a:t>
            </a:r>
            <a:r>
              <a:rPr lang="fr-FR" dirty="0" smtClean="0"/>
              <a:t> public </a:t>
            </a:r>
            <a:r>
              <a:rPr lang="fr-FR" dirty="0" err="1" smtClean="0"/>
              <a:t>goods</a:t>
            </a:r>
            <a:r>
              <a:rPr lang="fr-FR" dirty="0" smtClean="0"/>
              <a:t> and social </a:t>
            </a:r>
            <a:r>
              <a:rPr lang="fr-FR" dirty="0" err="1" smtClean="0"/>
              <a:t>spendings</a:t>
            </a:r>
            <a:r>
              <a:rPr lang="fr-FR" dirty="0" smtClean="0"/>
              <a:t> (</a:t>
            </a:r>
            <a:r>
              <a:rPr lang="fr-FR" dirty="0" err="1" smtClean="0"/>
              <a:t>together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social contributions); </a:t>
            </a:r>
            <a:r>
              <a:rPr lang="fr-FR" dirty="0" err="1" smtClean="0"/>
              <a:t>progressivity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</a:t>
            </a:r>
            <a:r>
              <a:rPr lang="fr-FR" dirty="0" err="1" smtClean="0"/>
              <a:t>very</a:t>
            </a:r>
            <a:r>
              <a:rPr lang="fr-FR" dirty="0" smtClean="0"/>
              <a:t> top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not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to </a:t>
            </a:r>
            <a:r>
              <a:rPr lang="fr-FR" dirty="0" err="1" smtClean="0"/>
              <a:t>raise</a:t>
            </a:r>
            <a:r>
              <a:rPr lang="fr-FR" dirty="0" smtClean="0"/>
              <a:t> revenue, but </a:t>
            </a:r>
            <a:r>
              <a:rPr lang="fr-FR" dirty="0" err="1" smtClean="0"/>
              <a:t>mostly</a:t>
            </a:r>
            <a:r>
              <a:rPr lang="fr-FR" dirty="0" smtClean="0"/>
              <a:t> to </a:t>
            </a:r>
            <a:r>
              <a:rPr lang="fr-FR" dirty="0" err="1" smtClean="0"/>
              <a:t>keep</a:t>
            </a:r>
            <a:r>
              <a:rPr lang="fr-FR" dirty="0" smtClean="0"/>
              <a:t> top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incomes</a:t>
            </a:r>
            <a:r>
              <a:rPr lang="fr-FR" dirty="0" smtClean="0"/>
              <a:t> and </a:t>
            </a:r>
            <a:r>
              <a:rPr lang="fr-FR" dirty="0" err="1" smtClean="0"/>
              <a:t>rent</a:t>
            </a:r>
            <a:r>
              <a:rPr lang="fr-FR" dirty="0" smtClean="0"/>
              <a:t> extraction </a:t>
            </a:r>
            <a:r>
              <a:rPr lang="fr-FR" dirty="0" err="1" smtClean="0"/>
              <a:t>under</a:t>
            </a:r>
            <a:r>
              <a:rPr lang="fr-FR" dirty="0" smtClean="0"/>
              <a:t> control </a:t>
            </a:r>
          </a:p>
          <a:p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« Optimal taxation of top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incomes</a:t>
            </a:r>
            <a:r>
              <a:rPr lang="fr-FR" dirty="0" smtClean="0"/>
              <a:t> »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AEJ 2014</a:t>
            </a:r>
            <a:r>
              <a:rPr lang="en-US" dirty="0" smtClean="0"/>
              <a:t> (see also </a:t>
            </a:r>
            <a:r>
              <a:rPr lang="en-US" dirty="0" smtClean="0">
                <a:hlinkClick r:id="rId3"/>
              </a:rPr>
              <a:t>Slides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History: see graphs; very chaotic and unpredictable evolutions; depend upon perceptions of fairness, national identities; hard to predict future evolutions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0"/>
          <a:ext cx="8964488" cy="6858000"/>
        </p:xfrm>
        <a:graphic>
          <a:graphicData uri="http://schemas.openxmlformats.org/presentationml/2006/ole">
            <p:oleObj spid="_x0000_s10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The world </a:t>
            </a:r>
            <a:r>
              <a:rPr lang="fr-FR" dirty="0" err="1" smtClean="0"/>
              <a:t>dynamics</a:t>
            </a:r>
            <a:r>
              <a:rPr lang="fr-FR" dirty="0" smtClean="0"/>
              <a:t> of the </a:t>
            </a:r>
            <a:r>
              <a:rPr lang="fr-FR" dirty="0" err="1" smtClean="0"/>
              <a:t>wealth</a:t>
            </a:r>
            <a:r>
              <a:rPr lang="fr-FR" dirty="0" smtClean="0"/>
              <a:t> distribution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more and more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the national </a:t>
            </a:r>
            <a:r>
              <a:rPr lang="fr-FR" dirty="0" err="1" smtClean="0"/>
              <a:t>level</a:t>
            </a:r>
            <a:r>
              <a:rPr lang="fr-FR" dirty="0" smtClean="0"/>
              <a:t>: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take</a:t>
            </a:r>
            <a:r>
              <a:rPr lang="fr-FR" dirty="0" smtClean="0"/>
              <a:t> a global perspective </a:t>
            </a:r>
          </a:p>
          <a:p>
            <a:r>
              <a:rPr lang="fr-FR" dirty="0" smtClean="0"/>
              <a:t>In the long </a:t>
            </a:r>
            <a:r>
              <a:rPr lang="fr-FR" dirty="0" err="1" smtClean="0"/>
              <a:t>run</a:t>
            </a:r>
            <a:r>
              <a:rPr lang="fr-FR" dirty="0" smtClean="0"/>
              <a:t>, in case r – g </a:t>
            </a:r>
            <a:r>
              <a:rPr lang="fr-FR" dirty="0" smtClean="0">
                <a:latin typeface="Calibri"/>
              </a:rPr>
              <a:t>↑ </a:t>
            </a:r>
            <a:r>
              <a:rPr lang="fr-FR" dirty="0" err="1" smtClean="0">
                <a:latin typeface="Calibri"/>
              </a:rPr>
              <a:t>at</a:t>
            </a:r>
            <a:r>
              <a:rPr lang="fr-FR" dirty="0" smtClean="0">
                <a:latin typeface="Calibri"/>
              </a:rPr>
              <a:t> the global </a:t>
            </a:r>
            <a:r>
              <a:rPr lang="fr-FR" dirty="0" err="1" smtClean="0">
                <a:latin typeface="Calibri"/>
              </a:rPr>
              <a:t>level</a:t>
            </a:r>
            <a:r>
              <a:rPr lang="fr-FR" dirty="0" smtClean="0">
                <a:latin typeface="Calibri"/>
              </a:rPr>
              <a:t>, </a:t>
            </a:r>
            <a:r>
              <a:rPr lang="fr-FR" dirty="0" err="1" smtClean="0">
                <a:latin typeface="Calibri"/>
              </a:rPr>
              <a:t>then</a:t>
            </a:r>
            <a:r>
              <a:rPr lang="fr-FR" dirty="0" smtClean="0">
                <a:latin typeface="Calibri"/>
              </a:rPr>
              <a:t> world </a:t>
            </a:r>
            <a:r>
              <a:rPr lang="fr-FR" dirty="0" err="1" smtClean="0">
                <a:latin typeface="Calibri"/>
              </a:rPr>
              <a:t>wealth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inequality</a:t>
            </a:r>
            <a:r>
              <a:rPr lang="fr-FR" dirty="0" smtClean="0">
                <a:latin typeface="Calibri"/>
              </a:rPr>
              <a:t> </a:t>
            </a:r>
            <a:r>
              <a:rPr lang="fr-FR" dirty="0" err="1" smtClean="0">
                <a:latin typeface="Calibri"/>
              </a:rPr>
              <a:t>will</a:t>
            </a:r>
            <a:r>
              <a:rPr lang="fr-FR" dirty="0" smtClean="0">
                <a:latin typeface="Calibri"/>
              </a:rPr>
              <a:t> </a:t>
            </a:r>
            <a:r>
              <a:rPr lang="fr-FR" dirty="0" smtClean="0"/>
              <a:t>↑</a:t>
            </a:r>
          </a:p>
          <a:p>
            <a:r>
              <a:rPr lang="fr-FR" b="1" dirty="0" err="1" smtClean="0"/>
              <a:t>Other</a:t>
            </a:r>
            <a:r>
              <a:rPr lang="fr-FR" b="1" dirty="0" smtClean="0"/>
              <a:t> important force</a:t>
            </a:r>
            <a:r>
              <a:rPr lang="fr-FR" dirty="0" smtClean="0"/>
              <a:t>: in </a:t>
            </a:r>
            <a:r>
              <a:rPr lang="fr-FR" dirty="0" err="1" smtClean="0"/>
              <a:t>today’s</a:t>
            </a:r>
            <a:r>
              <a:rPr lang="fr-FR" dirty="0" smtClean="0"/>
              <a:t> global capital </a:t>
            </a:r>
            <a:r>
              <a:rPr lang="fr-FR" dirty="0" err="1" smtClean="0"/>
              <a:t>markets</a:t>
            </a:r>
            <a:r>
              <a:rPr lang="fr-FR" dirty="0" smtClean="0"/>
              <a:t>, r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vary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w, i.e. r=r(w) (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r>
              <a:rPr lang="fr-FR" dirty="0" smtClean="0"/>
              <a:t> in portfolio management and/or </a:t>
            </a:r>
            <a:r>
              <a:rPr lang="fr-FR" dirty="0" err="1" smtClean="0"/>
              <a:t>risk</a:t>
            </a:r>
            <a:r>
              <a:rPr lang="fr-FR" dirty="0" smtClean="0"/>
              <a:t> </a:t>
            </a:r>
            <a:r>
              <a:rPr lang="fr-FR" dirty="0" err="1" smtClean="0"/>
              <a:t>taking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 (≠ </a:t>
            </a:r>
            <a:r>
              <a:rPr lang="fr-FR" dirty="0" err="1" smtClean="0"/>
              <a:t>perfect</a:t>
            </a:r>
            <a:r>
              <a:rPr lang="fr-FR" dirty="0" smtClean="0"/>
              <a:t> k </a:t>
            </a:r>
            <a:r>
              <a:rPr lang="fr-FR" dirty="0" err="1" smtClean="0"/>
              <a:t>market</a:t>
            </a:r>
            <a:r>
              <a:rPr lang="fr-FR" dirty="0" smtClean="0"/>
              <a:t>: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 smtClean="0"/>
              <a:t>receives</a:t>
            </a:r>
            <a:r>
              <a:rPr lang="fr-FR" dirty="0" smtClean="0"/>
              <a:t> r = world F</a:t>
            </a:r>
            <a:r>
              <a:rPr lang="fr-FR" baseline="-25000" dirty="0" smtClean="0"/>
              <a:t>K</a:t>
            </a:r>
            <a:r>
              <a:rPr lang="fr-FR" dirty="0" smtClean="0"/>
              <a:t> 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data </a:t>
            </a:r>
            <a:r>
              <a:rPr lang="fr-FR" dirty="0" err="1" smtClean="0"/>
              <a:t>from</a:t>
            </a:r>
            <a:r>
              <a:rPr lang="fr-FR" dirty="0" smtClean="0"/>
              <a:t> Forbes </a:t>
            </a:r>
            <a:r>
              <a:rPr lang="fr-FR" dirty="0" err="1" smtClean="0"/>
              <a:t>rankings</a:t>
            </a:r>
            <a:r>
              <a:rPr lang="fr-FR" dirty="0" smtClean="0"/>
              <a:t> and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endowments</a:t>
            </a:r>
            <a:r>
              <a:rPr lang="fr-FR" dirty="0" smtClean="0"/>
              <a:t> on </a:t>
            </a:r>
            <a:r>
              <a:rPr lang="fr-FR" dirty="0" err="1" smtClean="0"/>
              <a:t>varying</a:t>
            </a:r>
            <a:r>
              <a:rPr lang="fr-FR" dirty="0" smtClean="0"/>
              <a:t> r = r(w)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3285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Progressive </a:t>
            </a:r>
            <a:r>
              <a:rPr lang="fr-FR" b="1" dirty="0" err="1" smtClean="0"/>
              <a:t>inheritance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: in a </a:t>
            </a:r>
            <a:r>
              <a:rPr lang="fr-FR" dirty="0" err="1" smtClean="0"/>
              <a:t>context</a:t>
            </a:r>
            <a:r>
              <a:rPr lang="fr-FR" dirty="0" smtClean="0"/>
              <a:t> of </a:t>
            </a:r>
            <a:r>
              <a:rPr lang="fr-FR" dirty="0" err="1" smtClean="0"/>
              <a:t>rising</a:t>
            </a:r>
            <a:r>
              <a:rPr lang="fr-FR" dirty="0" smtClean="0"/>
              <a:t> importance of </a:t>
            </a:r>
            <a:r>
              <a:rPr lang="fr-FR" dirty="0" err="1" smtClean="0"/>
              <a:t>wealth</a:t>
            </a:r>
            <a:r>
              <a:rPr lang="fr-FR" dirty="0" smtClean="0"/>
              <a:t> and </a:t>
            </a:r>
            <a:r>
              <a:rPr lang="fr-FR" dirty="0" err="1" smtClean="0"/>
              <a:t>inheritance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important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tool</a:t>
            </a:r>
            <a:r>
              <a:rPr lang="fr-FR" dirty="0" smtClean="0"/>
              <a:t> to restore (or </a:t>
            </a:r>
            <a:r>
              <a:rPr lang="fr-FR" dirty="0" err="1" smtClean="0"/>
              <a:t>at</a:t>
            </a:r>
            <a:r>
              <a:rPr lang="fr-FR" dirty="0" smtClean="0"/>
              <a:t> least </a:t>
            </a:r>
            <a:r>
              <a:rPr lang="fr-FR" dirty="0" err="1" smtClean="0"/>
              <a:t>increase</a:t>
            </a:r>
            <a:r>
              <a:rPr lang="fr-FR" dirty="0" smtClean="0"/>
              <a:t>) </a:t>
            </a:r>
            <a:r>
              <a:rPr lang="fr-FR" dirty="0" err="1" smtClean="0"/>
              <a:t>equality</a:t>
            </a:r>
            <a:r>
              <a:rPr lang="fr-FR" dirty="0" smtClean="0"/>
              <a:t> of </a:t>
            </a:r>
            <a:r>
              <a:rPr lang="fr-FR" dirty="0" err="1" smtClean="0"/>
              <a:t>opportunity</a:t>
            </a:r>
            <a:r>
              <a:rPr lang="fr-FR" dirty="0" smtClean="0"/>
              <a:t> in a world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-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(</a:t>
            </a:r>
            <a:r>
              <a:rPr lang="fr-FR" dirty="0" err="1" smtClean="0"/>
              <a:t>inherited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vs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earnings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« A </a:t>
            </a:r>
            <a:r>
              <a:rPr lang="fr-FR" dirty="0" err="1" smtClean="0"/>
              <a:t>Theory</a:t>
            </a:r>
            <a:r>
              <a:rPr lang="fr-FR" dirty="0" smtClean="0"/>
              <a:t> of Optimal </a:t>
            </a:r>
            <a:r>
              <a:rPr lang="fr-FR" dirty="0" err="1" smtClean="0"/>
              <a:t>Inheritance</a:t>
            </a:r>
            <a:r>
              <a:rPr lang="fr-FR" dirty="0" smtClean="0"/>
              <a:t> Taxation »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2013</a:t>
            </a:r>
            <a:endParaRPr lang="en-US" dirty="0" smtClean="0"/>
          </a:p>
          <a:p>
            <a:r>
              <a:rPr lang="en-US" dirty="0" smtClean="0"/>
              <a:t>History: see graphs; also chaotic and unpredictable; downward trend in top rates due to globalization (repeal of inheritance tax in small countries) or political capture?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9036496" cy="6858000"/>
        </p:xfrm>
        <a:graphic>
          <a:graphicData uri="http://schemas.openxmlformats.org/presentationml/2006/ole">
            <p:oleObj spid="_x0000_s11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Progressive </a:t>
            </a:r>
            <a:r>
              <a:rPr lang="fr-FR" b="1" dirty="0" err="1" smtClean="0"/>
              <a:t>wealth</a:t>
            </a:r>
            <a:r>
              <a:rPr lang="fr-FR" b="1" dirty="0" smtClean="0"/>
              <a:t> </a:t>
            </a:r>
            <a:r>
              <a:rPr lang="fr-FR" b="1" dirty="0" err="1" smtClean="0"/>
              <a:t>tax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imperfect</a:t>
            </a:r>
            <a:r>
              <a:rPr lang="fr-FR" dirty="0" smtClean="0"/>
              <a:t> k </a:t>
            </a:r>
            <a:r>
              <a:rPr lang="fr-FR" dirty="0" err="1" smtClean="0"/>
              <a:t>markets</a:t>
            </a:r>
            <a:r>
              <a:rPr lang="fr-FR" dirty="0" smtClean="0"/>
              <a:t>, progressive </a:t>
            </a:r>
            <a:r>
              <a:rPr lang="fr-FR" dirty="0" err="1" smtClean="0"/>
              <a:t>inheritance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enough</a:t>
            </a:r>
            <a:r>
              <a:rPr lang="fr-FR" dirty="0" smtClean="0"/>
              <a:t>; </a:t>
            </a:r>
            <a:r>
              <a:rPr lang="fr-FR" dirty="0" err="1" smtClean="0"/>
              <a:t>also</a:t>
            </a:r>
            <a:r>
              <a:rPr lang="fr-FR" dirty="0" smtClean="0"/>
              <a:t>, </a:t>
            </a:r>
            <a:r>
              <a:rPr lang="fr-FR" dirty="0" err="1" smtClean="0"/>
              <a:t>independantly</a:t>
            </a:r>
            <a:r>
              <a:rPr lang="fr-FR" dirty="0" smtClean="0"/>
              <a:t> of </a:t>
            </a:r>
            <a:r>
              <a:rPr lang="fr-FR" dirty="0" err="1" smtClean="0"/>
              <a:t>inheritance</a:t>
            </a:r>
            <a:r>
              <a:rPr lang="fr-FR" dirty="0" smtClean="0"/>
              <a:t>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indicator</a:t>
            </a:r>
            <a:r>
              <a:rPr lang="fr-FR" dirty="0" smtClean="0"/>
              <a:t> of </a:t>
            </a:r>
            <a:r>
              <a:rPr lang="fr-FR" dirty="0" err="1" smtClean="0"/>
              <a:t>ability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Theory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« </a:t>
            </a:r>
            <a:r>
              <a:rPr lang="fr-FR" dirty="0" err="1" smtClean="0"/>
              <a:t>Rethinking</a:t>
            </a:r>
            <a:r>
              <a:rPr lang="fr-FR" dirty="0" smtClean="0"/>
              <a:t> capital and </a:t>
            </a:r>
            <a:r>
              <a:rPr lang="fr-FR" dirty="0" err="1" smtClean="0"/>
              <a:t>wealth</a:t>
            </a:r>
            <a:r>
              <a:rPr lang="fr-FR" dirty="0" smtClean="0"/>
              <a:t> taxation »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2014</a:t>
            </a:r>
            <a:endParaRPr lang="en-US" dirty="0" smtClean="0"/>
          </a:p>
          <a:p>
            <a:r>
              <a:rPr lang="en-US" dirty="0" smtClean="0"/>
              <a:t>History and future: in order to counteract high r for top w, top rates would need quite large (5-10% rather than 2-3%? = a big difference with previous wealth taxes)</a:t>
            </a:r>
          </a:p>
          <a:p>
            <a:r>
              <a:rPr lang="en-US" dirty="0" smtClean="0"/>
              <a:t>But </a:t>
            </a:r>
            <a:r>
              <a:rPr lang="fr-FR" dirty="0" smtClean="0"/>
              <a:t>the main objective </a:t>
            </a:r>
            <a:r>
              <a:rPr lang="fr-FR" dirty="0" err="1" smtClean="0"/>
              <a:t>behind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to </a:t>
            </a:r>
            <a:r>
              <a:rPr lang="fr-FR" dirty="0" err="1" smtClean="0"/>
              <a:t>deliver</a:t>
            </a:r>
            <a:r>
              <a:rPr lang="fr-FR" dirty="0" smtClean="0"/>
              <a:t> international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transparency</a:t>
            </a:r>
            <a:r>
              <a:rPr lang="fr-FR" dirty="0" smtClean="0"/>
              <a:t> and global </a:t>
            </a:r>
            <a:r>
              <a:rPr lang="fr-FR" dirty="0" err="1" smtClean="0"/>
              <a:t>wealth</a:t>
            </a:r>
            <a:r>
              <a:rPr lang="fr-FR" dirty="0" smtClean="0"/>
              <a:t> registration: </a:t>
            </a:r>
            <a:r>
              <a:rPr lang="fr-FR" dirty="0" err="1" smtClean="0"/>
              <a:t>automatic</a:t>
            </a:r>
            <a:r>
              <a:rPr lang="fr-FR" dirty="0" smtClean="0"/>
              <a:t> exchange of information </a:t>
            </a:r>
            <a:r>
              <a:rPr lang="fr-FR" dirty="0" err="1" smtClean="0"/>
              <a:t>between</a:t>
            </a:r>
            <a:r>
              <a:rPr lang="fr-FR" dirty="0" smtClean="0"/>
              <a:t> countries, world </a:t>
            </a:r>
            <a:r>
              <a:rPr lang="fr-FR" dirty="0" err="1" smtClean="0"/>
              <a:t>registry</a:t>
            </a:r>
            <a:r>
              <a:rPr lang="fr-FR" dirty="0" smtClean="0"/>
              <a:t> of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public </a:t>
            </a:r>
            <a:r>
              <a:rPr lang="fr-FR" dirty="0" err="1" smtClean="0"/>
              <a:t>statistics</a:t>
            </a:r>
            <a:r>
              <a:rPr lang="fr-FR" dirty="0" smtClean="0"/>
              <a:t> on </a:t>
            </a:r>
            <a:r>
              <a:rPr lang="fr-FR" dirty="0" err="1" smtClean="0"/>
              <a:t>wealth</a:t>
            </a:r>
            <a:r>
              <a:rPr lang="fr-FR" dirty="0" smtClean="0"/>
              <a:t>, etc.;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we’ll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 rates are optimal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1926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: </a:t>
            </a:r>
            <a:r>
              <a:rPr lang="fr-FR" b="1" dirty="0" smtClean="0"/>
              <a:t>taxation </a:t>
            </a:r>
            <a:r>
              <a:rPr lang="fr-FR" b="1" dirty="0" err="1" smtClean="0"/>
              <a:t>is</a:t>
            </a:r>
            <a:r>
              <a:rPr lang="fr-FR" b="1" dirty="0" smtClean="0"/>
              <a:t> the </a:t>
            </a:r>
            <a:r>
              <a:rPr lang="fr-FR" b="1" dirty="0" err="1" smtClean="0"/>
              <a:t>most</a:t>
            </a:r>
            <a:r>
              <a:rPr lang="fr-FR" b="1" dirty="0" smtClean="0"/>
              <a:t> </a:t>
            </a:r>
            <a:r>
              <a:rPr lang="fr-FR" b="1" dirty="0" err="1" smtClean="0"/>
              <a:t>civilized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 of </a:t>
            </a:r>
            <a:r>
              <a:rPr lang="fr-FR" b="1" dirty="0" err="1" smtClean="0"/>
              <a:t>regulation</a:t>
            </a:r>
            <a:r>
              <a:rPr lang="fr-FR" dirty="0" smtClean="0"/>
              <a:t> (i.e.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for efficient and transparent redistribution and intervention, </a:t>
            </a:r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fr-FR" dirty="0" err="1" smtClean="0"/>
              <a:t>preserving</a:t>
            </a:r>
            <a:r>
              <a:rPr lang="fr-FR" dirty="0" smtClean="0"/>
              <a:t> international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openness</a:t>
            </a:r>
            <a:r>
              <a:rPr lang="fr-FR" dirty="0" smtClean="0"/>
              <a:t> and </a:t>
            </a:r>
            <a:r>
              <a:rPr lang="fr-FR" dirty="0" err="1" smtClean="0"/>
              <a:t>competitive</a:t>
            </a:r>
            <a:r>
              <a:rPr lang="fr-FR" dirty="0" smtClean="0"/>
              <a:t> forces)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But </a:t>
            </a:r>
            <a:r>
              <a:rPr lang="fr-FR" b="1" dirty="0" smtClean="0"/>
              <a:t>taxation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certainly</a:t>
            </a:r>
            <a:r>
              <a:rPr lang="fr-FR" b="1" dirty="0" smtClean="0"/>
              <a:t> not the </a:t>
            </a:r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form</a:t>
            </a:r>
            <a:r>
              <a:rPr lang="fr-FR" b="1" dirty="0" smtClean="0"/>
              <a:t> of </a:t>
            </a:r>
            <a:r>
              <a:rPr lang="fr-FR" b="1" dirty="0" err="1" smtClean="0"/>
              <a:t>regulation</a:t>
            </a:r>
            <a:r>
              <a:rPr lang="fr-FR" dirty="0" smtClean="0"/>
              <a:t>: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capital </a:t>
            </a:r>
            <a:r>
              <a:rPr lang="fr-FR" dirty="0" err="1" smtClean="0"/>
              <a:t>controls</a:t>
            </a:r>
            <a:r>
              <a:rPr lang="fr-FR" dirty="0" smtClean="0"/>
              <a:t> or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controls</a:t>
            </a:r>
            <a:r>
              <a:rPr lang="fr-FR" dirty="0" smtClean="0"/>
              <a:t> or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or migration </a:t>
            </a:r>
            <a:r>
              <a:rPr lang="fr-FR" dirty="0" err="1" smtClean="0"/>
              <a:t>policies</a:t>
            </a:r>
            <a:r>
              <a:rPr lang="fr-FR" dirty="0" smtClean="0"/>
              <a:t> or </a:t>
            </a:r>
            <a:r>
              <a:rPr lang="fr-FR" dirty="0" err="1" smtClean="0"/>
              <a:t>inflationary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, and are </a:t>
            </a:r>
            <a:r>
              <a:rPr lang="fr-FR" dirty="0" err="1" smtClean="0"/>
              <a:t>used</a:t>
            </a:r>
            <a:r>
              <a:rPr lang="fr-FR" dirty="0" smtClean="0"/>
              <a:t> (China, </a:t>
            </a:r>
            <a:r>
              <a:rPr lang="fr-FR" dirty="0" err="1" smtClean="0"/>
              <a:t>Russia</a:t>
            </a:r>
            <a:r>
              <a:rPr lang="fr-FR" dirty="0" smtClean="0"/>
              <a:t>, Europe, US, </a:t>
            </a:r>
            <a:r>
              <a:rPr lang="fr-FR" dirty="0" smtClean="0"/>
              <a:t>..) </a:t>
            </a:r>
          </a:p>
          <a:p>
            <a:r>
              <a:rPr lang="fr-FR" dirty="0" err="1" smtClean="0"/>
              <a:t>A</a:t>
            </a:r>
            <a:r>
              <a:rPr lang="fr-FR" dirty="0" err="1" smtClean="0"/>
              <a:t>mong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non-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, inflation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; but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 </a:t>
            </a:r>
            <a:r>
              <a:rPr lang="fr-FR" dirty="0" err="1" smtClean="0"/>
              <a:t>tax</a:t>
            </a:r>
            <a:r>
              <a:rPr lang="fr-FR" dirty="0" smtClean="0"/>
              <a:t> on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definitely</a:t>
            </a:r>
            <a:r>
              <a:rPr lang="fr-FR" dirty="0" smtClean="0"/>
              <a:t> not as good as  a progressive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) </a:t>
            </a:r>
          </a:p>
          <a:p>
            <a:r>
              <a:rPr lang="fr-FR" dirty="0" err="1" smtClean="0"/>
              <a:t>H</a:t>
            </a:r>
            <a:r>
              <a:rPr lang="fr-FR" dirty="0" err="1" smtClean="0"/>
              <a:t>istorically</a:t>
            </a:r>
            <a:r>
              <a:rPr lang="fr-FR" dirty="0" smtClean="0"/>
              <a:t>, land </a:t>
            </a:r>
            <a:r>
              <a:rPr lang="fr-FR" dirty="0" err="1" smtClean="0"/>
              <a:t>reform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>
                <a:hlinkClick r:id="rId2"/>
              </a:rPr>
              <a:t>Korea</a:t>
            </a:r>
            <a:r>
              <a:rPr lang="fr-FR" dirty="0" smtClean="0">
                <a:hlinkClick r:id="rId2"/>
              </a:rPr>
              <a:t>-Taiwan vs </a:t>
            </a:r>
            <a:r>
              <a:rPr lang="fr-FR" dirty="0" err="1" smtClean="0">
                <a:hlinkClick r:id="rId2"/>
              </a:rPr>
              <a:t>Philipinnes</a:t>
            </a:r>
            <a:r>
              <a:rPr lang="fr-FR" dirty="0" smtClean="0"/>
              <a:t>, </a:t>
            </a:r>
            <a:r>
              <a:rPr lang="fr-FR" dirty="0" err="1" smtClean="0"/>
              <a:t>Asia</a:t>
            </a:r>
            <a:r>
              <a:rPr lang="fr-FR" dirty="0" smtClean="0"/>
              <a:t> vs Latin </a:t>
            </a:r>
            <a:r>
              <a:rPr lang="fr-FR" dirty="0" err="1" smtClean="0"/>
              <a:t>america</a:t>
            </a:r>
            <a:r>
              <a:rPr lang="fr-FR" dirty="0" smtClean="0"/>
              <a:t>); in a </a:t>
            </a:r>
            <a:r>
              <a:rPr lang="fr-FR" dirty="0" err="1" smtClean="0"/>
              <a:t>way</a:t>
            </a:r>
            <a:r>
              <a:rPr lang="fr-FR" dirty="0" smtClean="0"/>
              <a:t>, progressive capital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a permanent </a:t>
            </a:r>
            <a:r>
              <a:rPr lang="fr-FR" dirty="0" err="1" smtClean="0"/>
              <a:t>tax</a:t>
            </a:r>
            <a:r>
              <a:rPr lang="fr-FR" dirty="0" smtClean="0"/>
              <a:t> </a:t>
            </a:r>
            <a:r>
              <a:rPr lang="fr-FR" dirty="0" err="1" smtClean="0"/>
              <a:t>reform</a:t>
            </a:r>
            <a:r>
              <a:rPr lang="fr-FR" dirty="0" smtClean="0"/>
              <a:t> 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producing</a:t>
            </a:r>
            <a:r>
              <a:rPr lang="fr-FR" dirty="0" smtClean="0"/>
              <a:t> more </a:t>
            </a:r>
            <a:r>
              <a:rPr lang="fr-FR" dirty="0" err="1" smtClean="0"/>
              <a:t>transparency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contribute</a:t>
            </a:r>
            <a:r>
              <a:rPr lang="fr-FR" dirty="0" smtClean="0"/>
              <a:t> to more </a:t>
            </a:r>
            <a:r>
              <a:rPr lang="fr-FR" dirty="0" err="1" smtClean="0"/>
              <a:t>democratic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relations and </a:t>
            </a:r>
            <a:r>
              <a:rPr lang="fr-FR" dirty="0" err="1" smtClean="0"/>
              <a:t>participatory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p:oleObj spid="_x0000_s102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741368"/>
        </p:xfrm>
        <a:graphic>
          <a:graphicData uri="http://schemas.openxmlformats.org/presentationml/2006/ole">
            <p:oleObj spid="_x0000_s205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07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259632" y="0"/>
          <a:ext cx="6696744" cy="6858000"/>
        </p:xfrm>
        <a:graphic>
          <a:graphicData uri="http://schemas.openxmlformats.org/presentationml/2006/ole">
            <p:oleObj spid="_x0000_s717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331640" y="116632"/>
          <a:ext cx="6048672" cy="6552728"/>
        </p:xfrm>
        <a:graphic>
          <a:graphicData uri="http://schemas.openxmlformats.org/presentationml/2006/ole">
            <p:oleObj spid="_x0000_s2560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Data on </a:t>
            </a:r>
            <a:r>
              <a:rPr lang="fr-FR" dirty="0" err="1" smtClean="0"/>
              <a:t>university</a:t>
            </a:r>
            <a:r>
              <a:rPr lang="fr-FR" dirty="0" smtClean="0"/>
              <a:t> </a:t>
            </a:r>
            <a:r>
              <a:rPr lang="fr-FR" dirty="0" err="1" smtClean="0"/>
              <a:t>endowments</a:t>
            </a:r>
            <a:r>
              <a:rPr lang="fr-FR" dirty="0" smtClean="0"/>
              <a:t>: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higher</a:t>
            </a:r>
            <a:r>
              <a:rPr lang="fr-FR" dirty="0" smtClean="0"/>
              <a:t>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Forbes data on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endParaRPr lang="fr-FR" dirty="0" smtClean="0"/>
          </a:p>
          <a:p>
            <a:r>
              <a:rPr lang="fr-FR" dirty="0" smtClean="0">
                <a:cs typeface="Arial"/>
              </a:rPr>
              <a:t>≈ 800 </a:t>
            </a:r>
            <a:r>
              <a:rPr lang="fr-FR" dirty="0" err="1" smtClean="0">
                <a:cs typeface="Arial"/>
              </a:rPr>
              <a:t>universities</a:t>
            </a:r>
            <a:r>
              <a:rPr lang="fr-FR" dirty="0" smtClean="0">
                <a:cs typeface="Arial"/>
              </a:rPr>
              <a:t> in the US, </a:t>
            </a:r>
            <a:r>
              <a:rPr lang="fr-FR" dirty="0" err="1" smtClean="0">
                <a:cs typeface="Arial"/>
              </a:rPr>
              <a:t>with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average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endowment</a:t>
            </a:r>
            <a:r>
              <a:rPr lang="fr-FR" dirty="0" smtClean="0">
                <a:cs typeface="Arial"/>
              </a:rPr>
              <a:t> ≈ 500 millions $: </a:t>
            </a:r>
            <a:r>
              <a:rPr lang="fr-FR" dirty="0" err="1" smtClean="0">
                <a:cs typeface="Arial"/>
              </a:rPr>
              <a:t>aggregate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endowment</a:t>
            </a:r>
            <a:r>
              <a:rPr lang="fr-FR" dirty="0" smtClean="0">
                <a:cs typeface="Arial"/>
              </a:rPr>
              <a:t> ≈ 400 billions  $ in 2013</a:t>
            </a:r>
          </a:p>
          <a:p>
            <a:r>
              <a:rPr lang="fr-FR" dirty="0" smtClean="0">
                <a:cs typeface="Arial"/>
              </a:rPr>
              <a:t>This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&lt;&lt;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global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billionaires</a:t>
            </a:r>
            <a:r>
              <a:rPr lang="fr-FR" dirty="0" smtClean="0">
                <a:cs typeface="Arial"/>
              </a:rPr>
              <a:t>         (≈ 5500 billions $, i.e. 5,5 trillions $ = about 1,5% of world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≈ 350-400 trillions $)</a:t>
            </a: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at</a:t>
            </a:r>
            <a:r>
              <a:rPr lang="fr-FR" dirty="0" smtClean="0">
                <a:cs typeface="Arial"/>
              </a:rPr>
              <a:t> least </a:t>
            </a:r>
            <a:r>
              <a:rPr lang="fr-FR" dirty="0" err="1" smtClean="0">
                <a:cs typeface="Arial"/>
              </a:rPr>
              <a:t>universities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provide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very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detailed</a:t>
            </a:r>
            <a:r>
              <a:rPr lang="fr-FR" dirty="0" smtClean="0">
                <a:cs typeface="Arial"/>
              </a:rPr>
              <a:t> data on </a:t>
            </a:r>
            <a:r>
              <a:rPr lang="fr-FR" dirty="0" err="1" smtClean="0">
                <a:cs typeface="Arial"/>
              </a:rPr>
              <a:t>their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porfolio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strategy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observed</a:t>
            </a:r>
            <a:r>
              <a:rPr lang="fr-FR" dirty="0" smtClean="0">
                <a:cs typeface="Arial"/>
              </a:rPr>
              <a:t> rates of return  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331640" y="188640"/>
          <a:ext cx="6696744" cy="6552727"/>
        </p:xfrm>
        <a:graphic>
          <a:graphicData uri="http://schemas.openxmlformats.org/presentationml/2006/ole">
            <p:oleObj spid="_x0000_s819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731</Words>
  <Application>Microsoft Office PowerPoint</Application>
  <PresentationFormat>Affichage à l'écran (4:3)</PresentationFormat>
  <Paragraphs>50</Paragraphs>
  <Slides>23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Thème Office</vt:lpstr>
      <vt:lpstr>Acrobat Document</vt:lpstr>
      <vt:lpstr>   Economics of Inequality (Master PPD &amp; APE, Paris School of Economics) Thomas Piketty Academic year 2014-2015  </vt:lpstr>
      <vt:lpstr>The world dynamics of the wealth distribution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Regulating capital in the 21st century</vt:lpstr>
      <vt:lpstr>Diapositive 17</vt:lpstr>
      <vt:lpstr>Challenges for 21c tax system</vt:lpstr>
      <vt:lpstr>Diapositive 19</vt:lpstr>
      <vt:lpstr>Diapositive 20</vt:lpstr>
      <vt:lpstr>Diapositive 21</vt:lpstr>
      <vt:lpstr>Diapositive 22</vt:lpstr>
      <vt:lpstr>Diapositive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55</cp:revision>
  <dcterms:created xsi:type="dcterms:W3CDTF">2013-11-22T17:30:25Z</dcterms:created>
  <dcterms:modified xsi:type="dcterms:W3CDTF">2015-02-04T10:43:32Z</dcterms:modified>
</cp:coreProperties>
</file>