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0" r:id="rId3"/>
    <p:sldId id="258" r:id="rId4"/>
    <p:sldId id="259" r:id="rId5"/>
    <p:sldId id="260" r:id="rId6"/>
    <p:sldId id="290" r:id="rId7"/>
    <p:sldId id="292" r:id="rId8"/>
    <p:sldId id="293" r:id="rId9"/>
    <p:sldId id="281" r:id="rId10"/>
    <p:sldId id="261" r:id="rId11"/>
    <p:sldId id="262" r:id="rId12"/>
    <p:sldId id="263" r:id="rId13"/>
    <p:sldId id="264" r:id="rId14"/>
    <p:sldId id="265" r:id="rId15"/>
    <p:sldId id="266" r:id="rId16"/>
    <p:sldId id="267" r:id="rId17"/>
    <p:sldId id="268" r:id="rId18"/>
    <p:sldId id="269" r:id="rId19"/>
    <p:sldId id="270" r:id="rId20"/>
    <p:sldId id="282" r:id="rId21"/>
    <p:sldId id="294" r:id="rId22"/>
    <p:sldId id="295" r:id="rId23"/>
    <p:sldId id="296" r:id="rId24"/>
    <p:sldId id="297" r:id="rId25"/>
    <p:sldId id="298" r:id="rId26"/>
    <p:sldId id="299" r:id="rId27"/>
    <p:sldId id="271" r:id="rId28"/>
    <p:sldId id="289" r:id="rId29"/>
    <p:sldId id="272" r:id="rId30"/>
    <p:sldId id="273" r:id="rId31"/>
    <p:sldId id="274" r:id="rId32"/>
    <p:sldId id="275" r:id="rId33"/>
    <p:sldId id="276" r:id="rId34"/>
    <p:sldId id="277" r:id="rId35"/>
    <p:sldId id="278" r:id="rId36"/>
    <p:sldId id="283" r:id="rId37"/>
    <p:sldId id="279" r:id="rId38"/>
    <p:sldId id="284" r:id="rId39"/>
    <p:sldId id="285" r:id="rId40"/>
    <p:sldId id="286" r:id="rId41"/>
    <p:sldId id="287" r:id="rId42"/>
    <p:sldId id="291" r:id="rId4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037"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4740B1F-7B61-4510-9CF7-4EBB02359350}" type="datetimeFigureOut">
              <a:rPr lang="fr-FR" smtClean="0"/>
              <a:pPr/>
              <a:t>13/01/2014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740B1F-7B61-4510-9CF7-4EBB02359350}" type="datetimeFigureOut">
              <a:rPr lang="fr-FR" smtClean="0"/>
              <a:pPr/>
              <a:t>13/01/2014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740B1F-7B61-4510-9CF7-4EBB02359350}" type="datetimeFigureOut">
              <a:rPr lang="fr-FR" smtClean="0"/>
              <a:pPr/>
              <a:t>13/01/2014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740B1F-7B61-4510-9CF7-4EBB02359350}" type="datetimeFigureOut">
              <a:rPr lang="fr-FR" smtClean="0"/>
              <a:pPr/>
              <a:t>13/01/2014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4740B1F-7B61-4510-9CF7-4EBB02359350}" type="datetimeFigureOut">
              <a:rPr lang="fr-FR" smtClean="0"/>
              <a:pPr/>
              <a:t>13/01/2014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4740B1F-7B61-4510-9CF7-4EBB02359350}" type="datetimeFigureOut">
              <a:rPr lang="fr-FR" smtClean="0"/>
              <a:pPr/>
              <a:t>13/01/2014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4740B1F-7B61-4510-9CF7-4EBB02359350}" type="datetimeFigureOut">
              <a:rPr lang="fr-FR" smtClean="0"/>
              <a:pPr/>
              <a:t>13/01/2014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4740B1F-7B61-4510-9CF7-4EBB02359350}" type="datetimeFigureOut">
              <a:rPr lang="fr-FR" smtClean="0"/>
              <a:pPr/>
              <a:t>13/01/2014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4740B1F-7B61-4510-9CF7-4EBB02359350}" type="datetimeFigureOut">
              <a:rPr lang="fr-FR" smtClean="0"/>
              <a:pPr/>
              <a:t>13/01/2014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4740B1F-7B61-4510-9CF7-4EBB02359350}" type="datetimeFigureOut">
              <a:rPr lang="fr-FR" smtClean="0"/>
              <a:pPr/>
              <a:t>13/01/2014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4740B1F-7B61-4510-9CF7-4EBB02359350}" type="datetimeFigureOut">
              <a:rPr lang="fr-FR" smtClean="0"/>
              <a:pPr/>
              <a:t>13/01/2014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740B1F-7B61-4510-9CF7-4EBB02359350}" type="datetimeFigureOut">
              <a:rPr lang="fr-FR" smtClean="0"/>
              <a:pPr/>
              <a:t>13/01/2014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534AD-044E-4766-B53B-55D0C4AC8CD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iketty.pse.ens.fr/teaching/10/18" TargetMode="External"/><Relationship Id="rId2" Type="http://schemas.openxmlformats.org/officeDocument/2006/relationships/hyperlink" Target="http://piketty.pse.ens.fr/files/PikettyEcoIneg2013Lecture5.pd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2.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3.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4.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piketty.pse.ens.fr/files/GoldinKatz2009.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piketty.pse.ens.fr/files/CardKrueger2000AER.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7.vml"/></Relationships>
</file>

<file path=ppt/slides/_rels/slide28.xml.rels><?xml version="1.0" encoding="UTF-8" standalone="yes"?>
<Relationships xmlns="http://schemas.openxmlformats.org/package/2006/relationships"><Relationship Id="rId3" Type="http://schemas.openxmlformats.org/officeDocument/2006/relationships/hyperlink" Target="http://piketty.pse.ens.fr/files/PikettySaezStantcheva2012Slides.pdf" TargetMode="External"/><Relationship Id="rId2" Type="http://schemas.openxmlformats.org/officeDocument/2006/relationships/hyperlink" Target="http://piketty.pse.ens.fr/files/PikettySaezStantcheva2013.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8.v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9.v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20.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21.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22.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23.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24.v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25.v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piketty.pse.ens.fr/files/PikettyEcoIneg2013Lecture3.pdf" TargetMode="External"/><Relationship Id="rId2" Type="http://schemas.openxmlformats.org/officeDocument/2006/relationships/hyperlink" Target="http://piketty.pse.ens.fr/files/KumhofRanciereWinant2013.pdf" TargetMode="External"/><Relationship Id="rId1" Type="http://schemas.openxmlformats.org/officeDocument/2006/relationships/slideLayout" Target="../slideLayouts/slideLayout2.xml"/><Relationship Id="rId5" Type="http://schemas.openxmlformats.org/officeDocument/2006/relationships/hyperlink" Target="http://piketty.pse.ens.fr/files/BehringerVanTreeck2013.pdf" TargetMode="External"/><Relationship Id="rId4" Type="http://schemas.openxmlformats.org/officeDocument/2006/relationships/hyperlink" Target="http://piketty.pse.ens.fr/files/PikettySaezIMF2013.pdf" TargetMode="Externa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40.xml.rels><?xml version="1.0" encoding="UTF-8" standalone="yes"?>
<Relationships xmlns="http://schemas.openxmlformats.org/package/2006/relationships"><Relationship Id="rId3" Type="http://schemas.openxmlformats.org/officeDocument/2006/relationships/hyperlink" Target="htttp://topincomes.parisschoolofeconomics.eu/" TargetMode="External"/><Relationship Id="rId2" Type="http://schemas.openxmlformats.org/officeDocument/2006/relationships/hyperlink" Target="http://piketty.pse.ens.fr/capital21c" TargetMode="External"/><Relationship Id="rId1" Type="http://schemas.openxmlformats.org/officeDocument/2006/relationships/slideLayout" Target="../slideLayouts/slideLayout2.xml"/><Relationship Id="rId4" Type="http://schemas.openxmlformats.org/officeDocument/2006/relationships/hyperlink" Target="http://piketty.pse.ens.fr/files/FrenchIncomeTaxData1919-1920(BSLC1923).pd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piketty.pse.ens.fr/files/AtkinsonPikettySaez2011.pdf" TargetMode="External"/><Relationship Id="rId2" Type="http://schemas.openxmlformats.org/officeDocument/2006/relationships/hyperlink" Target="http://piketty.pse.ens.fr/fr/articles-de-presse/56"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piketty.pse.ens.fr/files/PPVR2014EEH.pdf" TargetMode="External"/><Relationship Id="rId2" Type="http://schemas.openxmlformats.org/officeDocument/2006/relationships/hyperlink" Target="http://piketty.pse.ens.fr/fichiers/public/PikettyPostel2006.pdf" TargetMode="External"/><Relationship Id="rId1" Type="http://schemas.openxmlformats.org/officeDocument/2006/relationships/slideLayout" Target="../slideLayouts/slideLayout2.xml"/><Relationship Id="rId4" Type="http://schemas.openxmlformats.org/officeDocument/2006/relationships/hyperlink" Target="http://piketty.pse.ens.fr/files/BoixRosenbluth2013.pdf" TargetMode="Externa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8.xml.rels><?xml version="1.0" encoding="UTF-8" standalone="yes"?>
<Relationships xmlns="http://schemas.openxmlformats.org/package/2006/relationships"><Relationship Id="rId2" Type="http://schemas.openxmlformats.org/officeDocument/2006/relationships/hyperlink" Target="http://piketty.pse.ens.fr/AlvaredoEL2011.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4704"/>
            <a:ext cx="7990656" cy="2835747"/>
          </a:xfrm>
        </p:spPr>
        <p:txBody>
          <a:bodyPr>
            <a:normAutofit fontScale="90000"/>
          </a:bodyPr>
          <a:lstStyle/>
          <a:p>
            <a:r>
              <a:rPr lang="en-US" dirty="0" smtClean="0"/>
              <a:t/>
            </a:r>
            <a:br>
              <a:rPr lang="en-US" dirty="0" smtClean="0"/>
            </a:br>
            <a:r>
              <a:rPr lang="en-US" dirty="0" smtClean="0"/>
              <a:t>  </a:t>
            </a:r>
            <a:r>
              <a:rPr lang="en-US" sz="3600" b="1" dirty="0" smtClean="0"/>
              <a:t>Economics of Inequality</a:t>
            </a:r>
            <a:r>
              <a:rPr lang="en-US" sz="3600" dirty="0" smtClean="0"/>
              <a:t/>
            </a:r>
            <a:br>
              <a:rPr lang="en-US" sz="3600" dirty="0" smtClean="0"/>
            </a:br>
            <a:r>
              <a:rPr lang="en-US" sz="3100" i="1" dirty="0" smtClean="0"/>
              <a:t>(Master PPD &amp; APE, Paris School of Economics)</a:t>
            </a:r>
            <a:r>
              <a:rPr lang="en-US" sz="3600" dirty="0" smtClean="0"/>
              <a:t/>
            </a:r>
            <a:br>
              <a:rPr lang="en-US" sz="3600" dirty="0" smtClean="0"/>
            </a:br>
            <a:r>
              <a:rPr lang="en-US" sz="3600" dirty="0" smtClean="0"/>
              <a:t>Thomas </a:t>
            </a:r>
            <a:r>
              <a:rPr lang="en-US" sz="3600" dirty="0" err="1" smtClean="0"/>
              <a:t>Piketty</a:t>
            </a:r>
            <a:r>
              <a:rPr lang="en-US" sz="3600" dirty="0" smtClean="0"/>
              <a:t/>
            </a:r>
            <a:br>
              <a:rPr lang="en-US" sz="3600" dirty="0" smtClean="0"/>
            </a:br>
            <a:r>
              <a:rPr lang="en-US" sz="3600" dirty="0" smtClean="0"/>
              <a:t>Academic year 2013-2014 </a:t>
            </a:r>
            <a:r>
              <a:rPr lang="en-US" dirty="0" smtClean="0"/>
              <a:t/>
            </a:r>
            <a:br>
              <a:rPr lang="en-US" dirty="0" smtClean="0"/>
            </a:br>
            <a:endParaRPr lang="fr-FR" dirty="0"/>
          </a:p>
        </p:txBody>
      </p:sp>
      <p:sp>
        <p:nvSpPr>
          <p:cNvPr id="3" name="Sous-titre 2"/>
          <p:cNvSpPr>
            <a:spLocks noGrp="1"/>
          </p:cNvSpPr>
          <p:nvPr>
            <p:ph type="subTitle" idx="1"/>
          </p:nvPr>
        </p:nvSpPr>
        <p:spPr>
          <a:xfrm>
            <a:off x="827584" y="3501008"/>
            <a:ext cx="7560840" cy="2736304"/>
          </a:xfrm>
        </p:spPr>
        <p:txBody>
          <a:bodyPr>
            <a:normAutofit lnSpcReduction="10000"/>
          </a:bodyPr>
          <a:lstStyle/>
          <a:p>
            <a:r>
              <a:rPr lang="en-US" sz="3600" b="1" dirty="0" smtClean="0">
                <a:hlinkClick r:id="rId2"/>
              </a:rPr>
              <a:t>Lecture 5: The structure of inequality: labor income</a:t>
            </a:r>
            <a:endParaRPr lang="en-US" sz="3600" b="1" dirty="0" smtClean="0"/>
          </a:p>
          <a:p>
            <a:r>
              <a:rPr lang="en-US" dirty="0" smtClean="0"/>
              <a:t>   (Tuesday </a:t>
            </a:r>
            <a:r>
              <a:rPr lang="en-US" smtClean="0"/>
              <a:t>January 7</a:t>
            </a:r>
            <a:r>
              <a:rPr lang="en-US" baseline="30000" smtClean="0"/>
              <a:t>th</a:t>
            </a:r>
            <a:r>
              <a:rPr lang="en-US" smtClean="0"/>
              <a:t> </a:t>
            </a:r>
            <a:r>
              <a:rPr lang="en-US" dirty="0" smtClean="0"/>
              <a:t>2014)</a:t>
            </a:r>
          </a:p>
          <a:p>
            <a:r>
              <a:rPr lang="en-US" i="1" dirty="0" smtClean="0"/>
              <a:t>(check </a:t>
            </a:r>
            <a:r>
              <a:rPr lang="en-US" i="1" dirty="0" smtClean="0">
                <a:hlinkClick r:id="rId3"/>
              </a:rPr>
              <a:t>on line</a:t>
            </a:r>
            <a:r>
              <a:rPr lang="en-US" i="1" dirty="0" smtClean="0"/>
              <a:t> for updated versions)</a:t>
            </a:r>
            <a:r>
              <a:rPr lang="en-US" dirty="0" smtClean="0"/>
              <a:t/>
            </a:r>
            <a:br>
              <a:rPr lang="en-US" dirty="0" smtClean="0"/>
            </a:b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0"/>
          <a:ext cx="9036496" cy="6858000"/>
        </p:xfrm>
        <a:graphic>
          <a:graphicData uri="http://schemas.openxmlformats.org/presentationml/2006/ole">
            <p:oleObj spid="_x0000_s4098" name="Acrobat Document" r:id="rId3" imgW="6416596" imgH="4534293" progId="AcroExch.Document.11">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 y="0"/>
          <a:ext cx="9144000" cy="6858000"/>
        </p:xfrm>
        <a:graphic>
          <a:graphicData uri="http://schemas.openxmlformats.org/presentationml/2006/ole">
            <p:oleObj spid="_x0000_s5122" name="Acrobat Document" r:id="rId3" imgW="6416596" imgH="4534293" progId="AcroExch.Document.11">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79513" y="116632"/>
          <a:ext cx="8964488" cy="6741368"/>
        </p:xfrm>
        <a:graphic>
          <a:graphicData uri="http://schemas.openxmlformats.org/presentationml/2006/ole">
            <p:oleObj spid="_x0000_s6146" name="Acrobat Document" r:id="rId3" imgW="6416596" imgH="4534293" progId="AcroExch.Document.11">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0"/>
          <a:ext cx="9036496" cy="6858000"/>
        </p:xfrm>
        <a:graphic>
          <a:graphicData uri="http://schemas.openxmlformats.org/presentationml/2006/ole">
            <p:oleObj spid="_x0000_s7170" name="Acrobat Document" r:id="rId3" imgW="6416596" imgH="4534293" progId="AcroExch.Document.11">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0" y="116632"/>
          <a:ext cx="9144000" cy="6741368"/>
        </p:xfrm>
        <a:graphic>
          <a:graphicData uri="http://schemas.openxmlformats.org/presentationml/2006/ole">
            <p:oleObj spid="_x0000_s8194" name="Acrobat Document" r:id="rId3" imgW="6416596" imgH="4534293" progId="AcroExch.Document.11">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0" y="0"/>
          <a:ext cx="9036496" cy="6858000"/>
        </p:xfrm>
        <a:graphic>
          <a:graphicData uri="http://schemas.openxmlformats.org/presentationml/2006/ole">
            <p:oleObj spid="_x0000_s9218" name="Acrobat Document" r:id="rId3" imgW="6416596" imgH="4534293" progId="AcroExch.Document.11">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 y="0"/>
          <a:ext cx="9036496" cy="6858000"/>
        </p:xfrm>
        <a:graphic>
          <a:graphicData uri="http://schemas.openxmlformats.org/presentationml/2006/ole">
            <p:oleObj spid="_x0000_s10242" name="Acrobat Document" r:id="rId3" imgW="6416596" imgH="4534293" progId="AcroExch.Document.11">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9036496" cy="6624736"/>
        </p:xfrm>
        <a:graphic>
          <a:graphicData uri="http://schemas.openxmlformats.org/presentationml/2006/ole">
            <p:oleObj spid="_x0000_s11266" name="Acrobat Document" r:id="rId3" imgW="6416596" imgH="4534293" progId="AcroExch.Document.11">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8856984" cy="6741368"/>
        </p:xfrm>
        <a:graphic>
          <a:graphicData uri="http://schemas.openxmlformats.org/presentationml/2006/ole">
            <p:oleObj spid="_x0000_s12290" name="Acrobat Document" r:id="rId3" imgW="6416596" imgH="4534293" progId="AcroExch.Document.11">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88640"/>
          <a:ext cx="8856984" cy="6552728"/>
        </p:xfrm>
        <a:graphic>
          <a:graphicData uri="http://schemas.openxmlformats.org/presentationml/2006/ole">
            <p:oleObj spid="_x0000_s13314" name="Acrobat Document" r:id="rId3" imgW="6416596" imgH="4534293" progId="AcroExch.Document.11">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Basic </a:t>
            </a:r>
            <a:r>
              <a:rPr lang="fr-FR" dirty="0" err="1" smtClean="0"/>
              <a:t>orders</a:t>
            </a:r>
            <a:r>
              <a:rPr lang="fr-FR" dirty="0" smtClean="0"/>
              <a:t> of magnitude about </a:t>
            </a:r>
            <a:r>
              <a:rPr lang="fr-FR" dirty="0" err="1" smtClean="0"/>
              <a:t>inequality</a:t>
            </a:r>
            <a:r>
              <a:rPr lang="fr-FR" dirty="0" smtClean="0"/>
              <a:t> </a:t>
            </a:r>
            <a:endParaRPr lang="fr-FR" dirty="0"/>
          </a:p>
        </p:txBody>
      </p:sp>
      <p:sp>
        <p:nvSpPr>
          <p:cNvPr id="3" name="Espace réservé du contenu 2"/>
          <p:cNvSpPr>
            <a:spLocks noGrp="1"/>
          </p:cNvSpPr>
          <p:nvPr>
            <p:ph idx="1"/>
          </p:nvPr>
        </p:nvSpPr>
        <p:spPr>
          <a:xfrm>
            <a:off x="107504" y="1600200"/>
            <a:ext cx="8928992" cy="4925144"/>
          </a:xfrm>
        </p:spPr>
        <p:txBody>
          <a:bodyPr>
            <a:normAutofit fontScale="85000" lnSpcReduction="20000"/>
          </a:bodyPr>
          <a:lstStyle/>
          <a:p>
            <a:r>
              <a:rPr lang="fr-FR" dirty="0" err="1" smtClean="0"/>
              <a:t>Inequality</a:t>
            </a:r>
            <a:r>
              <a:rPr lang="fr-FR" dirty="0" smtClean="0"/>
              <a:t> of </a:t>
            </a:r>
            <a:r>
              <a:rPr lang="fr-FR" dirty="0" err="1" smtClean="0"/>
              <a:t>labor</a:t>
            </a:r>
            <a:r>
              <a:rPr lang="fr-FR" dirty="0" smtClean="0"/>
              <a:t> </a:t>
            </a:r>
            <a:r>
              <a:rPr lang="fr-FR" dirty="0" err="1" smtClean="0"/>
              <a:t>income</a:t>
            </a:r>
            <a:r>
              <a:rPr lang="fr-FR" dirty="0" smtClean="0"/>
              <a:t> </a:t>
            </a:r>
            <a:r>
              <a:rPr lang="fr-FR" dirty="0" err="1" smtClean="0"/>
              <a:t>is</a:t>
            </a:r>
            <a:r>
              <a:rPr lang="fr-FR" dirty="0" smtClean="0"/>
              <a:t> </a:t>
            </a:r>
            <a:r>
              <a:rPr lang="fr-FR" dirty="0" err="1" smtClean="0"/>
              <a:t>always</a:t>
            </a:r>
            <a:r>
              <a:rPr lang="fr-FR" dirty="0" smtClean="0"/>
              <a:t> </a:t>
            </a:r>
            <a:r>
              <a:rPr lang="fr-FR" dirty="0" err="1" smtClean="0"/>
              <a:t>much</a:t>
            </a:r>
            <a:r>
              <a:rPr lang="fr-FR" dirty="0" smtClean="0"/>
              <a:t> </a:t>
            </a:r>
            <a:r>
              <a:rPr lang="fr-FR" dirty="0" err="1" smtClean="0"/>
              <a:t>less</a:t>
            </a:r>
            <a:r>
              <a:rPr lang="fr-FR" dirty="0" smtClean="0"/>
              <a:t> </a:t>
            </a:r>
            <a:r>
              <a:rPr lang="fr-FR" dirty="0" err="1" smtClean="0"/>
              <a:t>than</a:t>
            </a:r>
            <a:r>
              <a:rPr lang="fr-FR" dirty="0" smtClean="0"/>
              <a:t> </a:t>
            </a:r>
            <a:r>
              <a:rPr lang="fr-FR" dirty="0" err="1" smtClean="0"/>
              <a:t>inequality</a:t>
            </a:r>
            <a:r>
              <a:rPr lang="fr-FR" dirty="0" smtClean="0"/>
              <a:t> of capital </a:t>
            </a:r>
            <a:r>
              <a:rPr lang="fr-FR" dirty="0" err="1" smtClean="0"/>
              <a:t>ownership</a:t>
            </a:r>
            <a:endParaRPr lang="fr-FR" dirty="0" smtClean="0"/>
          </a:p>
          <a:p>
            <a:r>
              <a:rPr lang="fr-FR" dirty="0" smtClean="0"/>
              <a:t>Top 10% </a:t>
            </a:r>
            <a:r>
              <a:rPr lang="fr-FR" dirty="0" err="1" smtClean="0"/>
              <a:t>share</a:t>
            </a:r>
            <a:r>
              <a:rPr lang="fr-FR" dirty="0" smtClean="0"/>
              <a:t>: 20-30% for </a:t>
            </a:r>
            <a:r>
              <a:rPr lang="fr-FR" dirty="0" err="1" smtClean="0"/>
              <a:t>labor</a:t>
            </a:r>
            <a:r>
              <a:rPr lang="fr-FR" dirty="0" smtClean="0"/>
              <a:t> </a:t>
            </a:r>
            <a:r>
              <a:rPr lang="fr-FR" dirty="0" err="1" smtClean="0"/>
              <a:t>income</a:t>
            </a:r>
            <a:r>
              <a:rPr lang="fr-FR" dirty="0" smtClean="0"/>
              <a:t>, 50-90% for </a:t>
            </a:r>
            <a:r>
              <a:rPr lang="fr-FR" dirty="0" err="1" smtClean="0"/>
              <a:t>wealth</a:t>
            </a:r>
            <a:endParaRPr lang="fr-FR" dirty="0" smtClean="0"/>
          </a:p>
          <a:p>
            <a:r>
              <a:rPr lang="fr-FR" dirty="0" err="1" smtClean="0"/>
              <a:t>Bottom</a:t>
            </a:r>
            <a:r>
              <a:rPr lang="fr-FR" dirty="0" smtClean="0"/>
              <a:t> 50% </a:t>
            </a:r>
            <a:r>
              <a:rPr lang="fr-FR" dirty="0" err="1" smtClean="0"/>
              <a:t>share</a:t>
            </a:r>
            <a:r>
              <a:rPr lang="fr-FR" dirty="0" smtClean="0"/>
              <a:t>: 20-30% for </a:t>
            </a:r>
            <a:r>
              <a:rPr lang="fr-FR" dirty="0" err="1" smtClean="0"/>
              <a:t>labor</a:t>
            </a:r>
            <a:r>
              <a:rPr lang="fr-FR" dirty="0" smtClean="0"/>
              <a:t> </a:t>
            </a:r>
            <a:r>
              <a:rPr lang="fr-FR" dirty="0" err="1" smtClean="0"/>
              <a:t>inc</a:t>
            </a:r>
            <a:r>
              <a:rPr lang="fr-FR" dirty="0" smtClean="0"/>
              <a:t>.; 5-10% for </a:t>
            </a:r>
            <a:r>
              <a:rPr lang="fr-FR" dirty="0" err="1" smtClean="0"/>
              <a:t>wealth</a:t>
            </a:r>
            <a:endParaRPr lang="fr-FR" dirty="0" smtClean="0"/>
          </a:p>
          <a:p>
            <a:r>
              <a:rPr lang="fr-FR" dirty="0" smtClean="0"/>
              <a:t>Gini coefficients: 0,2-0,4 for </a:t>
            </a:r>
            <a:r>
              <a:rPr lang="fr-FR" dirty="0" err="1" smtClean="0"/>
              <a:t>labor</a:t>
            </a:r>
            <a:r>
              <a:rPr lang="fr-FR" dirty="0" smtClean="0"/>
              <a:t> </a:t>
            </a:r>
            <a:r>
              <a:rPr lang="fr-FR" dirty="0" err="1" smtClean="0"/>
              <a:t>income</a:t>
            </a:r>
            <a:r>
              <a:rPr lang="fr-FR" dirty="0" smtClean="0"/>
              <a:t>; 0,6-0,8 for </a:t>
            </a:r>
            <a:r>
              <a:rPr lang="fr-FR" dirty="0" err="1" smtClean="0"/>
              <a:t>wealth</a:t>
            </a:r>
            <a:r>
              <a:rPr lang="fr-FR" dirty="0" smtClean="0"/>
              <a:t> </a:t>
            </a:r>
          </a:p>
          <a:p>
            <a:r>
              <a:rPr lang="fr-FR" dirty="0" smtClean="0"/>
              <a:t>Gini coefficient = </a:t>
            </a:r>
            <a:r>
              <a:rPr lang="fr-FR" dirty="0" err="1" smtClean="0"/>
              <a:t>synthetic</a:t>
            </a:r>
            <a:r>
              <a:rPr lang="fr-FR" dirty="0" smtClean="0"/>
              <a:t> index </a:t>
            </a:r>
            <a:r>
              <a:rPr lang="fr-FR" dirty="0" err="1" smtClean="0"/>
              <a:t>going</a:t>
            </a:r>
            <a:r>
              <a:rPr lang="fr-FR" dirty="0" smtClean="0"/>
              <a:t> </a:t>
            </a:r>
            <a:r>
              <a:rPr lang="fr-FR" dirty="0" err="1" smtClean="0"/>
              <a:t>from</a:t>
            </a:r>
            <a:r>
              <a:rPr lang="fr-FR" dirty="0" smtClean="0"/>
              <a:t> 0 (</a:t>
            </a:r>
            <a:r>
              <a:rPr lang="fr-FR" dirty="0" err="1" smtClean="0"/>
              <a:t>perfect</a:t>
            </a:r>
            <a:r>
              <a:rPr lang="fr-FR" dirty="0" smtClean="0"/>
              <a:t> </a:t>
            </a:r>
            <a:r>
              <a:rPr lang="fr-FR" dirty="0" err="1" smtClean="0"/>
              <a:t>equality</a:t>
            </a:r>
            <a:r>
              <a:rPr lang="fr-FR" dirty="0" smtClean="0"/>
              <a:t>) to 1 (</a:t>
            </a:r>
            <a:r>
              <a:rPr lang="fr-FR" dirty="0" err="1" smtClean="0"/>
              <a:t>complete</a:t>
            </a:r>
            <a:r>
              <a:rPr lang="fr-FR" dirty="0" smtClean="0"/>
              <a:t> </a:t>
            </a:r>
            <a:r>
              <a:rPr lang="fr-FR" dirty="0" err="1" smtClean="0"/>
              <a:t>inequality</a:t>
            </a:r>
            <a:r>
              <a:rPr lang="fr-FR" dirty="0" smtClean="0"/>
              <a:t>)</a:t>
            </a:r>
          </a:p>
          <a:p>
            <a:r>
              <a:rPr lang="fr-FR" dirty="0" smtClean="0"/>
              <a:t>Pb: Gini </a:t>
            </a:r>
            <a:r>
              <a:rPr lang="fr-FR" dirty="0" err="1" smtClean="0"/>
              <a:t>coeff</a:t>
            </a:r>
            <a:r>
              <a:rPr lang="fr-FR" dirty="0" smtClean="0"/>
              <a:t> </a:t>
            </a:r>
            <a:r>
              <a:rPr lang="fr-FR" dirty="0" err="1" smtClean="0"/>
              <a:t>is</a:t>
            </a:r>
            <a:r>
              <a:rPr lang="fr-FR" dirty="0" smtClean="0"/>
              <a:t> </a:t>
            </a:r>
            <a:r>
              <a:rPr lang="fr-FR" dirty="0" err="1" smtClean="0"/>
              <a:t>so</a:t>
            </a:r>
            <a:r>
              <a:rPr lang="fr-FR" dirty="0" smtClean="0"/>
              <a:t> </a:t>
            </a:r>
            <a:r>
              <a:rPr lang="fr-FR" dirty="0" err="1" smtClean="0"/>
              <a:t>synthetic</a:t>
            </a:r>
            <a:r>
              <a:rPr lang="fr-FR" dirty="0" smtClean="0"/>
              <a:t> (</a:t>
            </a:r>
            <a:r>
              <a:rPr lang="fr-FR" dirty="0" err="1" smtClean="0"/>
              <a:t>it</a:t>
            </a:r>
            <a:r>
              <a:rPr lang="fr-FR" dirty="0" smtClean="0"/>
              <a:t> </a:t>
            </a:r>
            <a:r>
              <a:rPr lang="fr-FR" dirty="0" err="1" smtClean="0"/>
              <a:t>aggregates</a:t>
            </a:r>
            <a:r>
              <a:rPr lang="fr-FR" dirty="0" smtClean="0"/>
              <a:t> info </a:t>
            </a:r>
            <a:r>
              <a:rPr lang="fr-FR" dirty="0" err="1" smtClean="0"/>
              <a:t>from</a:t>
            </a:r>
            <a:r>
              <a:rPr lang="fr-FR" dirty="0" smtClean="0"/>
              <a:t> top </a:t>
            </a:r>
            <a:r>
              <a:rPr lang="fr-FR" dirty="0" err="1" smtClean="0"/>
              <a:t>decile</a:t>
            </a:r>
            <a:r>
              <a:rPr lang="fr-FR" dirty="0" smtClean="0"/>
              <a:t> </a:t>
            </a:r>
            <a:r>
              <a:rPr lang="fr-FR" dirty="0" err="1" smtClean="0"/>
              <a:t>shares</a:t>
            </a:r>
            <a:r>
              <a:rPr lang="fr-FR" dirty="0" smtClean="0"/>
              <a:t>, </a:t>
            </a:r>
            <a:r>
              <a:rPr lang="fr-FR" dirty="0" err="1" smtClean="0"/>
              <a:t>bottom</a:t>
            </a:r>
            <a:r>
              <a:rPr lang="fr-FR" dirty="0" smtClean="0"/>
              <a:t> </a:t>
            </a:r>
            <a:r>
              <a:rPr lang="fr-FR" dirty="0" err="1" smtClean="0"/>
              <a:t>decile</a:t>
            </a:r>
            <a:r>
              <a:rPr lang="fr-FR" dirty="0" smtClean="0"/>
              <a:t> </a:t>
            </a:r>
            <a:r>
              <a:rPr lang="fr-FR" dirty="0" err="1" smtClean="0"/>
              <a:t>shares</a:t>
            </a:r>
            <a:r>
              <a:rPr lang="fr-FR" dirty="0" smtClean="0"/>
              <a:t>, middle </a:t>
            </a:r>
            <a:r>
              <a:rPr lang="fr-FR" dirty="0" err="1" smtClean="0"/>
              <a:t>decile</a:t>
            </a:r>
            <a:r>
              <a:rPr lang="fr-FR" dirty="0" smtClean="0"/>
              <a:t> </a:t>
            </a:r>
            <a:r>
              <a:rPr lang="fr-FR" dirty="0" err="1" smtClean="0"/>
              <a:t>shares</a:t>
            </a:r>
            <a:r>
              <a:rPr lang="fr-FR" dirty="0" smtClean="0"/>
              <a:t>) </a:t>
            </a:r>
            <a:r>
              <a:rPr lang="fr-FR" dirty="0" err="1" smtClean="0"/>
              <a:t>that</a:t>
            </a:r>
            <a:r>
              <a:rPr lang="fr-FR" dirty="0" smtClean="0"/>
              <a:t> </a:t>
            </a:r>
            <a:r>
              <a:rPr lang="fr-FR" dirty="0" err="1" smtClean="0"/>
              <a:t>it</a:t>
            </a:r>
            <a:r>
              <a:rPr lang="fr-FR" dirty="0" smtClean="0"/>
              <a:t> </a:t>
            </a:r>
            <a:r>
              <a:rPr lang="fr-FR" dirty="0" err="1" smtClean="0"/>
              <a:t>is</a:t>
            </a:r>
            <a:r>
              <a:rPr lang="fr-FR" dirty="0" smtClean="0"/>
              <a:t> </a:t>
            </a:r>
            <a:r>
              <a:rPr lang="fr-FR" dirty="0" err="1" smtClean="0"/>
              <a:t>sometime</a:t>
            </a:r>
            <a:r>
              <a:rPr lang="fr-FR" dirty="0" smtClean="0"/>
              <a:t> </a:t>
            </a:r>
            <a:r>
              <a:rPr lang="fr-FR" dirty="0" err="1" smtClean="0"/>
              <a:t>difficult</a:t>
            </a:r>
            <a:r>
              <a:rPr lang="fr-FR" dirty="0" smtClean="0"/>
              <a:t> to </a:t>
            </a:r>
            <a:r>
              <a:rPr lang="fr-FR" dirty="0" err="1" smtClean="0"/>
              <a:t>understand</a:t>
            </a:r>
            <a:r>
              <a:rPr lang="fr-FR" dirty="0" smtClean="0"/>
              <a:t> </a:t>
            </a:r>
            <a:r>
              <a:rPr lang="fr-FR" dirty="0" err="1" smtClean="0"/>
              <a:t>where</a:t>
            </a:r>
            <a:r>
              <a:rPr lang="fr-FR" dirty="0" smtClean="0"/>
              <a:t> </a:t>
            </a:r>
            <a:r>
              <a:rPr lang="fr-FR" dirty="0" err="1" smtClean="0"/>
              <a:t>it</a:t>
            </a:r>
            <a:r>
              <a:rPr lang="fr-FR" dirty="0" smtClean="0"/>
              <a:t> </a:t>
            </a:r>
            <a:r>
              <a:rPr lang="fr-FR" dirty="0" err="1" smtClean="0"/>
              <a:t>comes</a:t>
            </a:r>
            <a:r>
              <a:rPr lang="fr-FR" dirty="0" smtClean="0"/>
              <a:t> </a:t>
            </a:r>
            <a:r>
              <a:rPr lang="fr-FR" dirty="0" err="1" smtClean="0"/>
              <a:t>from</a:t>
            </a:r>
            <a:r>
              <a:rPr lang="fr-FR" dirty="0" smtClean="0"/>
              <a:t> and to </a:t>
            </a:r>
            <a:r>
              <a:rPr lang="fr-FR" dirty="0" err="1" smtClean="0"/>
              <a:t>pinpoint</a:t>
            </a:r>
            <a:r>
              <a:rPr lang="fr-FR" dirty="0" smtClean="0"/>
              <a:t> data </a:t>
            </a:r>
            <a:r>
              <a:rPr lang="fr-FR" dirty="0" err="1" smtClean="0"/>
              <a:t>inconsistencies</a:t>
            </a:r>
            <a:endParaRPr lang="fr-FR" dirty="0" smtClean="0"/>
          </a:p>
          <a:p>
            <a:pPr>
              <a:buNone/>
            </a:pPr>
            <a:r>
              <a:rPr lang="fr-FR" dirty="0" smtClean="0"/>
              <a:t>    → </a:t>
            </a:r>
            <a:r>
              <a:rPr lang="fr-FR" dirty="0" err="1" smtClean="0"/>
              <a:t>it</a:t>
            </a:r>
            <a:r>
              <a:rPr lang="fr-FR" dirty="0" smtClean="0"/>
              <a:t> </a:t>
            </a:r>
            <a:r>
              <a:rPr lang="fr-FR" dirty="0" err="1" smtClean="0"/>
              <a:t>is</a:t>
            </a:r>
            <a:r>
              <a:rPr lang="fr-FR" dirty="0" smtClean="0"/>
              <a:t> </a:t>
            </a:r>
            <a:r>
              <a:rPr lang="fr-FR" dirty="0" err="1" smtClean="0"/>
              <a:t>better</a:t>
            </a:r>
            <a:r>
              <a:rPr lang="fr-FR" dirty="0" smtClean="0"/>
              <a:t> to use data on </a:t>
            </a:r>
            <a:r>
              <a:rPr lang="fr-FR" dirty="0" err="1" smtClean="0"/>
              <a:t>decile</a:t>
            </a:r>
            <a:r>
              <a:rPr lang="fr-FR" dirty="0" smtClean="0"/>
              <a:t> and percentile </a:t>
            </a:r>
            <a:r>
              <a:rPr lang="fr-FR" dirty="0" err="1" smtClean="0"/>
              <a:t>shares</a:t>
            </a: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The </a:t>
            </a:r>
            <a:r>
              <a:rPr lang="fr-FR" dirty="0" err="1" smtClean="0"/>
              <a:t>determinants</a:t>
            </a:r>
            <a:r>
              <a:rPr lang="fr-FR" dirty="0" smtClean="0"/>
              <a:t> of </a:t>
            </a:r>
            <a:r>
              <a:rPr lang="fr-FR" dirty="0" err="1" smtClean="0"/>
              <a:t>labor</a:t>
            </a:r>
            <a:r>
              <a:rPr lang="fr-FR" dirty="0" smtClean="0"/>
              <a:t> </a:t>
            </a:r>
            <a:r>
              <a:rPr lang="fr-FR" dirty="0" err="1" smtClean="0"/>
              <a:t>income</a:t>
            </a:r>
            <a:r>
              <a:rPr lang="fr-FR" dirty="0" smtClean="0"/>
              <a:t> </a:t>
            </a:r>
            <a:r>
              <a:rPr lang="fr-FR" dirty="0" err="1" smtClean="0"/>
              <a:t>inequality</a:t>
            </a:r>
            <a:endParaRPr lang="fr-FR" dirty="0"/>
          </a:p>
        </p:txBody>
      </p:sp>
      <p:sp>
        <p:nvSpPr>
          <p:cNvPr id="3" name="Espace réservé du contenu 2"/>
          <p:cNvSpPr>
            <a:spLocks noGrp="1"/>
          </p:cNvSpPr>
          <p:nvPr>
            <p:ph idx="1"/>
          </p:nvPr>
        </p:nvSpPr>
        <p:spPr>
          <a:xfrm>
            <a:off x="251520" y="1600200"/>
            <a:ext cx="8640960" cy="5141168"/>
          </a:xfrm>
        </p:spPr>
        <p:txBody>
          <a:bodyPr>
            <a:normAutofit fontScale="85000" lnSpcReduction="20000"/>
          </a:bodyPr>
          <a:lstStyle/>
          <a:p>
            <a:r>
              <a:rPr lang="fr-FR" dirty="0" smtClean="0"/>
              <a:t>The main story: the race </a:t>
            </a:r>
            <a:r>
              <a:rPr lang="fr-FR" dirty="0" err="1" smtClean="0"/>
              <a:t>between</a:t>
            </a:r>
            <a:r>
              <a:rPr lang="fr-FR" dirty="0" smtClean="0"/>
              <a:t> </a:t>
            </a:r>
            <a:r>
              <a:rPr lang="fr-FR" dirty="0" err="1" smtClean="0"/>
              <a:t>education</a:t>
            </a:r>
            <a:r>
              <a:rPr lang="fr-FR" dirty="0" smtClean="0"/>
              <a:t> (</a:t>
            </a:r>
            <a:r>
              <a:rPr lang="fr-FR" dirty="0" err="1" smtClean="0"/>
              <a:t>skill</a:t>
            </a:r>
            <a:r>
              <a:rPr lang="fr-FR" dirty="0" smtClean="0"/>
              <a:t> </a:t>
            </a:r>
            <a:r>
              <a:rPr lang="fr-FR" dirty="0" err="1" smtClean="0"/>
              <a:t>supply</a:t>
            </a:r>
            <a:r>
              <a:rPr lang="fr-FR" dirty="0" smtClean="0"/>
              <a:t>) and </a:t>
            </a:r>
            <a:r>
              <a:rPr lang="fr-FR" dirty="0" err="1" smtClean="0"/>
              <a:t>technology</a:t>
            </a:r>
            <a:r>
              <a:rPr lang="fr-FR" dirty="0" smtClean="0"/>
              <a:t> (</a:t>
            </a:r>
            <a:r>
              <a:rPr lang="fr-FR" dirty="0" err="1" smtClean="0"/>
              <a:t>skill</a:t>
            </a:r>
            <a:r>
              <a:rPr lang="fr-FR" dirty="0" smtClean="0"/>
              <a:t> </a:t>
            </a:r>
            <a:r>
              <a:rPr lang="fr-FR" dirty="0" err="1" smtClean="0"/>
              <a:t>demand</a:t>
            </a:r>
            <a:r>
              <a:rPr lang="fr-FR" dirty="0" smtClean="0"/>
              <a:t>)</a:t>
            </a:r>
          </a:p>
          <a:p>
            <a:r>
              <a:rPr lang="fr-FR" dirty="0" smtClean="0"/>
              <a:t>Assume Y = F(</a:t>
            </a:r>
            <a:r>
              <a:rPr lang="fr-FR" dirty="0" err="1" smtClean="0"/>
              <a:t>L</a:t>
            </a:r>
            <a:r>
              <a:rPr lang="fr-FR" baseline="-25000" dirty="0" err="1" smtClean="0"/>
              <a:t>s</a:t>
            </a:r>
            <a:r>
              <a:rPr lang="fr-FR" dirty="0" err="1" smtClean="0"/>
              <a:t>,L</a:t>
            </a:r>
            <a:r>
              <a:rPr lang="fr-FR" baseline="-25000" dirty="0" err="1" smtClean="0"/>
              <a:t>u</a:t>
            </a:r>
            <a:r>
              <a:rPr lang="fr-FR" dirty="0" smtClean="0"/>
              <a:t>) (or Y = F(</a:t>
            </a:r>
            <a:r>
              <a:rPr lang="fr-FR" dirty="0" err="1" smtClean="0"/>
              <a:t>K,L</a:t>
            </a:r>
            <a:r>
              <a:rPr lang="fr-FR" baseline="-25000" dirty="0" err="1" smtClean="0"/>
              <a:t>s</a:t>
            </a:r>
            <a:r>
              <a:rPr lang="fr-FR" dirty="0" err="1" smtClean="0"/>
              <a:t>,L</a:t>
            </a:r>
            <a:r>
              <a:rPr lang="fr-FR" baseline="-25000" dirty="0" err="1" smtClean="0"/>
              <a:t>u</a:t>
            </a:r>
            <a:r>
              <a:rPr lang="fr-FR" dirty="0" smtClean="0"/>
              <a:t>) ) </a:t>
            </a:r>
          </a:p>
          <a:p>
            <a:pPr>
              <a:buNone/>
            </a:pPr>
            <a:r>
              <a:rPr lang="fr-FR" dirty="0" smtClean="0"/>
              <a:t> </a:t>
            </a:r>
            <a:r>
              <a:rPr lang="fr-FR" dirty="0" err="1" smtClean="0"/>
              <a:t>with</a:t>
            </a:r>
            <a:r>
              <a:rPr lang="fr-FR" dirty="0" smtClean="0"/>
              <a:t> </a:t>
            </a:r>
            <a:r>
              <a:rPr lang="fr-FR" dirty="0" err="1" smtClean="0"/>
              <a:t>L</a:t>
            </a:r>
            <a:r>
              <a:rPr lang="fr-FR" baseline="-25000" dirty="0" err="1" smtClean="0"/>
              <a:t>s</a:t>
            </a:r>
            <a:r>
              <a:rPr lang="fr-FR" dirty="0" smtClean="0"/>
              <a:t>= </a:t>
            </a:r>
            <a:r>
              <a:rPr lang="fr-FR" dirty="0" err="1" smtClean="0"/>
              <a:t>high</a:t>
            </a:r>
            <a:r>
              <a:rPr lang="fr-FR" dirty="0" smtClean="0"/>
              <a:t>-</a:t>
            </a:r>
            <a:r>
              <a:rPr lang="fr-FR" dirty="0" err="1" smtClean="0"/>
              <a:t>skill</a:t>
            </a:r>
            <a:r>
              <a:rPr lang="fr-FR" dirty="0" smtClean="0"/>
              <a:t> </a:t>
            </a:r>
            <a:r>
              <a:rPr lang="fr-FR" dirty="0" err="1" smtClean="0"/>
              <a:t>labor</a:t>
            </a:r>
            <a:r>
              <a:rPr lang="fr-FR" dirty="0" smtClean="0"/>
              <a:t>, L</a:t>
            </a:r>
            <a:r>
              <a:rPr lang="fr-FR" baseline="-25000" dirty="0" smtClean="0"/>
              <a:t>u</a:t>
            </a:r>
            <a:r>
              <a:rPr lang="fr-FR" dirty="0" smtClean="0"/>
              <a:t>= </a:t>
            </a:r>
            <a:r>
              <a:rPr lang="fr-FR" dirty="0" err="1" smtClean="0"/>
              <a:t>low</a:t>
            </a:r>
            <a:r>
              <a:rPr lang="fr-FR" dirty="0" smtClean="0"/>
              <a:t>-</a:t>
            </a:r>
            <a:r>
              <a:rPr lang="fr-FR" dirty="0" err="1" smtClean="0"/>
              <a:t>skill</a:t>
            </a:r>
            <a:r>
              <a:rPr lang="fr-FR" dirty="0" smtClean="0"/>
              <a:t> </a:t>
            </a:r>
            <a:r>
              <a:rPr lang="fr-FR" dirty="0" err="1" smtClean="0"/>
              <a:t>labor</a:t>
            </a:r>
            <a:endParaRPr lang="fr-FR" dirty="0" smtClean="0"/>
          </a:p>
          <a:p>
            <a:r>
              <a:rPr lang="fr-FR" dirty="0" smtClean="0"/>
              <a:t>Assume </a:t>
            </a:r>
            <a:r>
              <a:rPr lang="fr-FR" dirty="0" err="1" smtClean="0"/>
              <a:t>technical</a:t>
            </a:r>
            <a:r>
              <a:rPr lang="fr-FR" dirty="0" smtClean="0"/>
              <a:t> change </a:t>
            </a:r>
            <a:r>
              <a:rPr lang="fr-FR" dirty="0" err="1" smtClean="0"/>
              <a:t>is</a:t>
            </a:r>
            <a:r>
              <a:rPr lang="fr-FR" dirty="0" smtClean="0"/>
              <a:t> </a:t>
            </a:r>
            <a:r>
              <a:rPr lang="fr-FR" dirty="0" err="1" smtClean="0"/>
              <a:t>skill</a:t>
            </a:r>
            <a:r>
              <a:rPr lang="fr-FR" dirty="0" smtClean="0"/>
              <a:t>-</a:t>
            </a:r>
            <a:r>
              <a:rPr lang="fr-FR" dirty="0" err="1" smtClean="0"/>
              <a:t>biased</a:t>
            </a:r>
            <a:r>
              <a:rPr lang="fr-FR" dirty="0" smtClean="0"/>
              <a:t>, i.e. </a:t>
            </a:r>
            <a:r>
              <a:rPr lang="fr-FR" dirty="0" err="1" smtClean="0"/>
              <a:t>high</a:t>
            </a:r>
            <a:r>
              <a:rPr lang="fr-FR" dirty="0" smtClean="0"/>
              <a:t> </a:t>
            </a:r>
            <a:r>
              <a:rPr lang="fr-FR" dirty="0" err="1" smtClean="0"/>
              <a:t>skills</a:t>
            </a:r>
            <a:r>
              <a:rPr lang="fr-FR" dirty="0" smtClean="0"/>
              <a:t> are more and more </a:t>
            </a:r>
            <a:r>
              <a:rPr lang="fr-FR" dirty="0" err="1" smtClean="0"/>
              <a:t>useful</a:t>
            </a:r>
            <a:r>
              <a:rPr lang="fr-FR" dirty="0" smtClean="0"/>
              <a:t> over time, </a:t>
            </a:r>
            <a:r>
              <a:rPr lang="fr-FR" dirty="0" err="1" smtClean="0"/>
              <a:t>so</a:t>
            </a:r>
            <a:r>
              <a:rPr lang="fr-FR" dirty="0" smtClean="0"/>
              <a:t> </a:t>
            </a:r>
            <a:r>
              <a:rPr lang="fr-FR" dirty="0" err="1" smtClean="0"/>
              <a:t>that</a:t>
            </a:r>
            <a:r>
              <a:rPr lang="fr-FR" dirty="0" smtClean="0"/>
              <a:t> the </a:t>
            </a:r>
            <a:r>
              <a:rPr lang="fr-FR" dirty="0" err="1" smtClean="0"/>
              <a:t>demand</a:t>
            </a:r>
            <a:r>
              <a:rPr lang="fr-FR" dirty="0" smtClean="0"/>
              <a:t> for </a:t>
            </a:r>
            <a:r>
              <a:rPr lang="fr-FR" dirty="0" err="1" smtClean="0"/>
              <a:t>high</a:t>
            </a:r>
            <a:r>
              <a:rPr lang="fr-FR" dirty="0" smtClean="0"/>
              <a:t>-</a:t>
            </a:r>
            <a:r>
              <a:rPr lang="fr-FR" dirty="0" err="1" smtClean="0"/>
              <a:t>skill</a:t>
            </a:r>
            <a:r>
              <a:rPr lang="fr-FR" dirty="0" smtClean="0"/>
              <a:t> </a:t>
            </a:r>
            <a:r>
              <a:rPr lang="fr-FR" dirty="0" err="1" smtClean="0"/>
              <a:t>labor</a:t>
            </a:r>
            <a:r>
              <a:rPr lang="fr-FR" dirty="0" smtClean="0"/>
              <a:t> </a:t>
            </a:r>
            <a:r>
              <a:rPr lang="fr-FR" dirty="0" err="1" smtClean="0"/>
              <a:t>L</a:t>
            </a:r>
            <a:r>
              <a:rPr lang="fr-FR" baseline="-25000" dirty="0" err="1" smtClean="0"/>
              <a:t>s</a:t>
            </a:r>
            <a:r>
              <a:rPr lang="fr-FR" dirty="0" smtClean="0"/>
              <a:t> </a:t>
            </a:r>
            <a:r>
              <a:rPr lang="fr-FR" dirty="0" smtClean="0">
                <a:latin typeface="Calibri"/>
              </a:rPr>
              <a:t>↑ over time</a:t>
            </a:r>
          </a:p>
          <a:p>
            <a:pPr>
              <a:buNone/>
            </a:pPr>
            <a:r>
              <a:rPr lang="fr-FR" dirty="0" smtClean="0">
                <a:latin typeface="Calibri"/>
              </a:rPr>
              <a:t>       (</a:t>
            </a:r>
            <a:r>
              <a:rPr lang="fr-FR" dirty="0" err="1" smtClean="0">
                <a:latin typeface="Calibri"/>
              </a:rPr>
              <a:t>say</a:t>
            </a:r>
            <a:r>
              <a:rPr lang="fr-FR" dirty="0" smtClean="0"/>
              <a:t>, F(</a:t>
            </a:r>
            <a:r>
              <a:rPr lang="fr-FR" dirty="0" err="1" smtClean="0"/>
              <a:t>L</a:t>
            </a:r>
            <a:r>
              <a:rPr lang="fr-FR" baseline="-25000" dirty="0" err="1" smtClean="0"/>
              <a:t>s</a:t>
            </a:r>
            <a:r>
              <a:rPr lang="fr-FR" dirty="0" err="1" smtClean="0"/>
              <a:t>,L</a:t>
            </a:r>
            <a:r>
              <a:rPr lang="fr-FR" baseline="-25000" dirty="0" err="1" smtClean="0"/>
              <a:t>u</a:t>
            </a:r>
            <a:r>
              <a:rPr lang="fr-FR" dirty="0" smtClean="0"/>
              <a:t>) = </a:t>
            </a:r>
            <a:r>
              <a:rPr lang="fr-FR" dirty="0" err="1" smtClean="0"/>
              <a:t>L</a:t>
            </a:r>
            <a:r>
              <a:rPr lang="fr-FR" baseline="-25000" dirty="0" err="1" smtClean="0"/>
              <a:t>s</a:t>
            </a:r>
            <a:r>
              <a:rPr lang="el-GR" baseline="30000" dirty="0" smtClean="0"/>
              <a:t>α</a:t>
            </a:r>
            <a:r>
              <a:rPr lang="fr-FR" baseline="-25000" dirty="0" smtClean="0"/>
              <a:t> </a:t>
            </a:r>
            <a:r>
              <a:rPr lang="fr-FR" dirty="0" smtClean="0"/>
              <a:t>L</a:t>
            </a:r>
            <a:r>
              <a:rPr lang="fr-FR" baseline="-25000" dirty="0" smtClean="0"/>
              <a:t>u</a:t>
            </a:r>
            <a:r>
              <a:rPr lang="fr-FR" baseline="30000" dirty="0" smtClean="0"/>
              <a:t>1-</a:t>
            </a:r>
            <a:r>
              <a:rPr lang="el-GR" baseline="30000" dirty="0" smtClean="0"/>
              <a:t>α</a:t>
            </a:r>
            <a:r>
              <a:rPr lang="fr-FR" dirty="0" smtClean="0"/>
              <a:t>, </a:t>
            </a:r>
            <a:r>
              <a:rPr lang="fr-FR" dirty="0" err="1" smtClean="0"/>
              <a:t>with</a:t>
            </a:r>
            <a:r>
              <a:rPr lang="fr-FR" dirty="0" smtClean="0"/>
              <a:t> α ↑ over time)</a:t>
            </a:r>
          </a:p>
          <a:p>
            <a:r>
              <a:rPr lang="fr-FR" dirty="0" smtClean="0">
                <a:latin typeface="Calibri"/>
              </a:rPr>
              <a:t>If the </a:t>
            </a:r>
            <a:r>
              <a:rPr lang="fr-FR" dirty="0" err="1" smtClean="0">
                <a:latin typeface="Calibri"/>
              </a:rPr>
              <a:t>skill</a:t>
            </a:r>
            <a:r>
              <a:rPr lang="fr-FR" dirty="0" smtClean="0">
                <a:latin typeface="Calibri"/>
              </a:rPr>
              <a:t> </a:t>
            </a:r>
            <a:r>
              <a:rPr lang="fr-FR" dirty="0" err="1" smtClean="0">
                <a:latin typeface="Calibri"/>
              </a:rPr>
              <a:t>supply</a:t>
            </a:r>
            <a:r>
              <a:rPr lang="fr-FR" dirty="0" smtClean="0">
                <a:latin typeface="Calibri"/>
              </a:rPr>
              <a:t> </a:t>
            </a:r>
            <a:r>
              <a:rPr lang="fr-FR" dirty="0" err="1" smtClean="0"/>
              <a:t>L</a:t>
            </a:r>
            <a:r>
              <a:rPr lang="fr-FR" baseline="-25000" dirty="0" err="1" smtClean="0"/>
              <a:t>s</a:t>
            </a:r>
            <a:r>
              <a:rPr lang="fr-FR" dirty="0" smtClean="0"/>
              <a:t> </a:t>
            </a:r>
            <a:r>
              <a:rPr lang="fr-FR" dirty="0" err="1" smtClean="0"/>
              <a:t>is</a:t>
            </a:r>
            <a:r>
              <a:rPr lang="fr-FR" dirty="0" smtClean="0"/>
              <a:t> </a:t>
            </a:r>
            <a:r>
              <a:rPr lang="fr-FR" dirty="0" err="1" smtClean="0"/>
              <a:t>fixed</a:t>
            </a:r>
            <a:r>
              <a:rPr lang="fr-FR" dirty="0" smtClean="0"/>
              <a:t>, </a:t>
            </a:r>
            <a:r>
              <a:rPr lang="fr-FR" dirty="0" err="1" smtClean="0"/>
              <a:t>then</a:t>
            </a:r>
            <a:r>
              <a:rPr lang="fr-FR" dirty="0" smtClean="0"/>
              <a:t> the relative </a:t>
            </a:r>
            <a:r>
              <a:rPr lang="fr-FR" dirty="0" err="1" smtClean="0"/>
              <a:t>wage</a:t>
            </a:r>
            <a:r>
              <a:rPr lang="fr-FR" dirty="0" smtClean="0"/>
              <a:t> of </a:t>
            </a:r>
            <a:r>
              <a:rPr lang="fr-FR" dirty="0" err="1" smtClean="0"/>
              <a:t>high</a:t>
            </a:r>
            <a:r>
              <a:rPr lang="fr-FR" dirty="0" smtClean="0"/>
              <a:t>-</a:t>
            </a:r>
            <a:r>
              <a:rPr lang="fr-FR" dirty="0" err="1" smtClean="0"/>
              <a:t>skill</a:t>
            </a:r>
            <a:r>
              <a:rPr lang="fr-FR" dirty="0" smtClean="0"/>
              <a:t> </a:t>
            </a:r>
            <a:r>
              <a:rPr lang="fr-FR" dirty="0" err="1" smtClean="0"/>
              <a:t>labor</a:t>
            </a:r>
            <a:r>
              <a:rPr lang="fr-FR" dirty="0" smtClean="0"/>
              <a:t> </a:t>
            </a:r>
            <a:r>
              <a:rPr lang="fr-FR" dirty="0" err="1" smtClean="0"/>
              <a:t>w</a:t>
            </a:r>
            <a:r>
              <a:rPr lang="fr-FR" baseline="-25000" dirty="0" err="1" smtClean="0"/>
              <a:t>s</a:t>
            </a:r>
            <a:r>
              <a:rPr lang="fr-FR" dirty="0" smtClean="0"/>
              <a:t>/w</a:t>
            </a:r>
            <a:r>
              <a:rPr lang="fr-FR" baseline="-25000" dirty="0" smtClean="0"/>
              <a:t>u</a:t>
            </a:r>
            <a:r>
              <a:rPr lang="fr-FR" dirty="0" smtClean="0"/>
              <a:t> (</a:t>
            </a:r>
            <a:r>
              <a:rPr lang="fr-FR" dirty="0" err="1" smtClean="0"/>
              <a:t>skill</a:t>
            </a:r>
            <a:r>
              <a:rPr lang="fr-FR" dirty="0" smtClean="0"/>
              <a:t> premium) </a:t>
            </a:r>
            <a:r>
              <a:rPr lang="fr-FR" dirty="0" err="1" smtClean="0"/>
              <a:t>will</a:t>
            </a:r>
            <a:r>
              <a:rPr lang="fr-FR" dirty="0" smtClean="0"/>
              <a:t> ↑ over time</a:t>
            </a:r>
          </a:p>
          <a:p>
            <a:r>
              <a:rPr lang="fr-FR" dirty="0" smtClean="0"/>
              <a:t>The </a:t>
            </a:r>
            <a:r>
              <a:rPr lang="fr-FR" dirty="0" err="1" smtClean="0"/>
              <a:t>only</a:t>
            </a:r>
            <a:r>
              <a:rPr lang="fr-FR" dirty="0" smtClean="0"/>
              <a:t> </a:t>
            </a:r>
            <a:r>
              <a:rPr lang="fr-FR" dirty="0" err="1" smtClean="0"/>
              <a:t>way</a:t>
            </a:r>
            <a:r>
              <a:rPr lang="fr-FR" dirty="0" smtClean="0"/>
              <a:t> to </a:t>
            </a:r>
            <a:r>
              <a:rPr lang="fr-FR" dirty="0" err="1" smtClean="0"/>
              <a:t>counteract</a:t>
            </a:r>
            <a:r>
              <a:rPr lang="fr-FR" dirty="0" smtClean="0"/>
              <a:t> </a:t>
            </a:r>
            <a:r>
              <a:rPr lang="fr-FR" dirty="0" err="1" smtClean="0"/>
              <a:t>rising</a:t>
            </a:r>
            <a:r>
              <a:rPr lang="fr-FR" dirty="0" smtClean="0"/>
              <a:t> </a:t>
            </a:r>
            <a:r>
              <a:rPr lang="fr-FR" dirty="0" err="1" smtClean="0"/>
              <a:t>wage</a:t>
            </a:r>
            <a:r>
              <a:rPr lang="fr-FR" dirty="0" smtClean="0"/>
              <a:t> </a:t>
            </a:r>
            <a:r>
              <a:rPr lang="fr-FR" dirty="0" err="1" smtClean="0"/>
              <a:t>inequality</a:t>
            </a:r>
            <a:r>
              <a:rPr lang="fr-FR" dirty="0" smtClean="0"/>
              <a:t> </a:t>
            </a:r>
            <a:r>
              <a:rPr lang="fr-FR" dirty="0" err="1" smtClean="0"/>
              <a:t>is</a:t>
            </a:r>
            <a:r>
              <a:rPr lang="fr-FR" dirty="0" smtClean="0"/>
              <a:t> the </a:t>
            </a:r>
            <a:r>
              <a:rPr lang="fr-FR" dirty="0" err="1" smtClean="0"/>
              <a:t>rise</a:t>
            </a:r>
            <a:r>
              <a:rPr lang="fr-FR" dirty="0" smtClean="0"/>
              <a:t> of </a:t>
            </a:r>
            <a:r>
              <a:rPr lang="fr-FR" dirty="0" err="1" smtClean="0"/>
              <a:t>skill</a:t>
            </a:r>
            <a:r>
              <a:rPr lang="fr-FR" dirty="0" smtClean="0"/>
              <a:t> </a:t>
            </a:r>
            <a:r>
              <a:rPr lang="fr-FR" dirty="0" err="1" smtClean="0"/>
              <a:t>supply</a:t>
            </a:r>
            <a:r>
              <a:rPr lang="fr-FR" dirty="0" smtClean="0"/>
              <a:t> </a:t>
            </a:r>
            <a:r>
              <a:rPr lang="fr-FR" dirty="0" err="1" smtClean="0"/>
              <a:t>L</a:t>
            </a:r>
            <a:r>
              <a:rPr lang="fr-FR" baseline="-25000" dirty="0" err="1" smtClean="0"/>
              <a:t>s</a:t>
            </a:r>
            <a:r>
              <a:rPr lang="fr-FR" dirty="0" smtClean="0"/>
              <a:t> </a:t>
            </a:r>
            <a:r>
              <a:rPr lang="fr-FR" dirty="0" err="1" smtClean="0"/>
              <a:t>through</a:t>
            </a:r>
            <a:r>
              <a:rPr lang="fr-FR" dirty="0" smtClean="0"/>
              <a:t> </a:t>
            </a:r>
            <a:r>
              <a:rPr lang="fr-FR" dirty="0" err="1" smtClean="0"/>
              <a:t>increased</a:t>
            </a:r>
            <a:r>
              <a:rPr lang="fr-FR" dirty="0" smtClean="0"/>
              <a:t> </a:t>
            </a:r>
            <a:r>
              <a:rPr lang="fr-FR" dirty="0" err="1" smtClean="0"/>
              <a:t>education</a:t>
            </a:r>
            <a:r>
              <a:rPr lang="fr-FR" dirty="0" smtClean="0"/>
              <a:t> </a:t>
            </a:r>
            <a:r>
              <a:rPr lang="fr-FR" dirty="0" err="1" smtClean="0"/>
              <a:t>investment</a:t>
            </a:r>
            <a:r>
              <a:rPr lang="fr-FR" dirty="0" smtClean="0"/>
              <a:t>: the race </a:t>
            </a:r>
            <a:r>
              <a:rPr lang="fr-FR" dirty="0" err="1" smtClean="0"/>
              <a:t>between</a:t>
            </a:r>
            <a:r>
              <a:rPr lang="fr-FR" dirty="0" smtClean="0"/>
              <a:t> </a:t>
            </a:r>
            <a:r>
              <a:rPr lang="fr-FR" dirty="0" err="1" smtClean="0"/>
              <a:t>education</a:t>
            </a:r>
            <a:r>
              <a:rPr lang="fr-FR" dirty="0" smtClean="0"/>
              <a:t> and </a:t>
            </a:r>
            <a:r>
              <a:rPr lang="fr-FR" dirty="0" err="1" smtClean="0"/>
              <a:t>technology</a:t>
            </a: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normAutofit fontScale="85000" lnSpcReduction="10000"/>
          </a:bodyPr>
          <a:lstStyle/>
          <a:p>
            <a:r>
              <a:rPr lang="fr-FR" dirty="0" err="1" smtClean="0"/>
              <a:t>See</a:t>
            </a:r>
            <a:r>
              <a:rPr lang="fr-FR" dirty="0" smtClean="0"/>
              <a:t> </a:t>
            </a:r>
            <a:r>
              <a:rPr lang="fr-FR" dirty="0" err="1" smtClean="0">
                <a:hlinkClick r:id="rId2"/>
              </a:rPr>
              <a:t>Goldin</a:t>
            </a:r>
            <a:r>
              <a:rPr lang="fr-FR" dirty="0" smtClean="0">
                <a:hlinkClick r:id="rId2"/>
              </a:rPr>
              <a:t>-Katz 2010</a:t>
            </a:r>
            <a:r>
              <a:rPr lang="fr-FR" dirty="0" smtClean="0"/>
              <a:t>, « The Race </a:t>
            </a:r>
            <a:r>
              <a:rPr lang="fr-FR" dirty="0" err="1" smtClean="0"/>
              <a:t>Between</a:t>
            </a:r>
            <a:r>
              <a:rPr lang="fr-FR" dirty="0" smtClean="0"/>
              <a:t> Education and </a:t>
            </a:r>
            <a:r>
              <a:rPr lang="fr-FR" dirty="0" err="1" smtClean="0"/>
              <a:t>Technology</a:t>
            </a:r>
            <a:r>
              <a:rPr lang="fr-FR" dirty="0" smtClean="0"/>
              <a:t>: The Evolution of US Education </a:t>
            </a:r>
            <a:r>
              <a:rPr lang="fr-FR" dirty="0" err="1" smtClean="0"/>
              <a:t>Wage</a:t>
            </a:r>
            <a:r>
              <a:rPr lang="fr-FR" dirty="0" smtClean="0"/>
              <a:t> </a:t>
            </a:r>
            <a:r>
              <a:rPr lang="fr-FR" dirty="0" err="1" smtClean="0"/>
              <a:t>Differentials</a:t>
            </a:r>
            <a:r>
              <a:rPr lang="fr-FR" dirty="0" smtClean="0"/>
              <a:t>, 1890-2005 »</a:t>
            </a:r>
          </a:p>
          <a:p>
            <a:r>
              <a:rPr lang="fr-FR" dirty="0" err="1" smtClean="0"/>
              <a:t>They</a:t>
            </a:r>
            <a:r>
              <a:rPr lang="fr-FR" dirty="0" smtClean="0"/>
              <a:t> compare for </a:t>
            </a:r>
            <a:r>
              <a:rPr lang="fr-FR" dirty="0" err="1" smtClean="0"/>
              <a:t>each</a:t>
            </a:r>
            <a:r>
              <a:rPr lang="fr-FR" dirty="0" smtClean="0"/>
              <a:t> </a:t>
            </a:r>
            <a:r>
              <a:rPr lang="fr-FR" dirty="0" err="1" smtClean="0"/>
              <a:t>decade</a:t>
            </a:r>
            <a:r>
              <a:rPr lang="fr-FR" dirty="0" smtClean="0"/>
              <a:t> the </a:t>
            </a:r>
            <a:r>
              <a:rPr lang="fr-FR" dirty="0" err="1" smtClean="0"/>
              <a:t>growth</a:t>
            </a:r>
            <a:r>
              <a:rPr lang="fr-FR" dirty="0" smtClean="0"/>
              <a:t> rate of </a:t>
            </a:r>
            <a:r>
              <a:rPr lang="fr-FR" dirty="0" err="1" smtClean="0"/>
              <a:t>skills</a:t>
            </a:r>
            <a:r>
              <a:rPr lang="fr-FR" dirty="0" smtClean="0"/>
              <a:t> (</a:t>
            </a:r>
            <a:r>
              <a:rPr lang="fr-FR" dirty="0" err="1" smtClean="0"/>
              <a:t>college</a:t>
            </a:r>
            <a:r>
              <a:rPr lang="fr-FR" dirty="0" smtClean="0"/>
              <a:t> </a:t>
            </a:r>
            <a:r>
              <a:rPr lang="fr-FR" dirty="0" err="1" smtClean="0"/>
              <a:t>educated</a:t>
            </a:r>
            <a:r>
              <a:rPr lang="fr-FR" dirty="0" smtClean="0"/>
              <a:t> </a:t>
            </a:r>
            <a:r>
              <a:rPr lang="fr-FR" dirty="0" err="1" smtClean="0"/>
              <a:t>workers</a:t>
            </a:r>
            <a:r>
              <a:rPr lang="fr-FR" dirty="0" smtClean="0"/>
              <a:t>) and the change in </a:t>
            </a:r>
            <a:r>
              <a:rPr lang="fr-FR" dirty="0" err="1" smtClean="0"/>
              <a:t>skill</a:t>
            </a:r>
            <a:r>
              <a:rPr lang="fr-FR" dirty="0" smtClean="0"/>
              <a:t> premium, and </a:t>
            </a:r>
            <a:r>
              <a:rPr lang="fr-FR" dirty="0" err="1" smtClean="0"/>
              <a:t>they</a:t>
            </a:r>
            <a:r>
              <a:rPr lang="fr-FR" dirty="0" smtClean="0"/>
              <a:t> </a:t>
            </a:r>
            <a:r>
              <a:rPr lang="fr-FR" dirty="0" err="1" smtClean="0"/>
              <a:t>find</a:t>
            </a:r>
            <a:r>
              <a:rPr lang="fr-FR" dirty="0" smtClean="0"/>
              <a:t> a </a:t>
            </a:r>
            <a:r>
              <a:rPr lang="fr-FR" dirty="0" err="1" smtClean="0"/>
              <a:t>systematic</a:t>
            </a:r>
            <a:r>
              <a:rPr lang="fr-FR" dirty="0" smtClean="0"/>
              <a:t> </a:t>
            </a:r>
            <a:r>
              <a:rPr lang="fr-FR" dirty="0" err="1" smtClean="0"/>
              <a:t>negative</a:t>
            </a:r>
            <a:r>
              <a:rPr lang="fr-FR" dirty="0" smtClean="0"/>
              <a:t> </a:t>
            </a:r>
            <a:r>
              <a:rPr lang="fr-FR" dirty="0" err="1" smtClean="0"/>
              <a:t>correlation</a:t>
            </a:r>
            <a:endParaRPr lang="fr-FR" dirty="0" smtClean="0"/>
          </a:p>
          <a:p>
            <a:r>
              <a:rPr lang="fr-FR" dirty="0" err="1" smtClean="0"/>
              <a:t>Starting</a:t>
            </a:r>
            <a:r>
              <a:rPr lang="fr-FR" dirty="0" smtClean="0"/>
              <a:t> in the 1980s-90s, the </a:t>
            </a:r>
            <a:r>
              <a:rPr lang="fr-FR" dirty="0" err="1" smtClean="0"/>
              <a:t>growth</a:t>
            </a:r>
            <a:r>
              <a:rPr lang="fr-FR" dirty="0" smtClean="0"/>
              <a:t> rate of </a:t>
            </a:r>
            <a:r>
              <a:rPr lang="fr-FR" dirty="0" err="1" smtClean="0"/>
              <a:t>skills</a:t>
            </a:r>
            <a:r>
              <a:rPr lang="fr-FR" dirty="0" smtClean="0"/>
              <a:t> has been </a:t>
            </a:r>
            <a:r>
              <a:rPr lang="fr-FR" dirty="0" err="1" smtClean="0"/>
              <a:t>reduced</a:t>
            </a:r>
            <a:r>
              <a:rPr lang="fr-FR" dirty="0" smtClean="0"/>
              <a:t> (</a:t>
            </a:r>
            <a:r>
              <a:rPr lang="fr-FR" dirty="0" err="1" smtClean="0"/>
              <a:t>still</a:t>
            </a:r>
            <a:r>
              <a:rPr lang="fr-FR" dirty="0" smtClean="0"/>
              <a:t> &gt;0, but </a:t>
            </a:r>
            <a:r>
              <a:rPr lang="fr-FR" dirty="0" err="1" smtClean="0"/>
              <a:t>less</a:t>
            </a:r>
            <a:r>
              <a:rPr lang="fr-FR" dirty="0" smtClean="0"/>
              <a:t> </a:t>
            </a:r>
            <a:r>
              <a:rPr lang="fr-FR" dirty="0" err="1" smtClean="0"/>
              <a:t>than</a:t>
            </a:r>
            <a:r>
              <a:rPr lang="fr-FR" dirty="0" smtClean="0"/>
              <a:t> in </a:t>
            </a:r>
            <a:r>
              <a:rPr lang="fr-FR" dirty="0" err="1" smtClean="0"/>
              <a:t>previous</a:t>
            </a:r>
            <a:r>
              <a:rPr lang="fr-FR" dirty="0" smtClean="0"/>
              <a:t> </a:t>
            </a:r>
            <a:r>
              <a:rPr lang="fr-FR" dirty="0" err="1" smtClean="0"/>
              <a:t>decades</a:t>
            </a:r>
            <a:r>
              <a:rPr lang="fr-FR" dirty="0" smtClean="0"/>
              <a:t>), </a:t>
            </a:r>
            <a:r>
              <a:rPr lang="fr-FR" dirty="0" err="1" smtClean="0"/>
              <a:t>thereby</a:t>
            </a:r>
            <a:r>
              <a:rPr lang="fr-FR" dirty="0" smtClean="0"/>
              <a:t> </a:t>
            </a:r>
            <a:r>
              <a:rPr lang="fr-FR" dirty="0" err="1" smtClean="0"/>
              <a:t>leading</a:t>
            </a:r>
            <a:r>
              <a:rPr lang="fr-FR" dirty="0" smtClean="0"/>
              <a:t> to </a:t>
            </a:r>
            <a:r>
              <a:rPr lang="fr-FR" dirty="0" err="1" smtClean="0"/>
              <a:t>rising</a:t>
            </a:r>
            <a:r>
              <a:rPr lang="fr-FR" dirty="0" smtClean="0"/>
              <a:t> </a:t>
            </a:r>
            <a:r>
              <a:rPr lang="fr-FR" dirty="0" err="1" smtClean="0"/>
              <a:t>kill</a:t>
            </a:r>
            <a:r>
              <a:rPr lang="fr-FR" dirty="0" smtClean="0"/>
              <a:t> premium and </a:t>
            </a:r>
            <a:r>
              <a:rPr lang="fr-FR" dirty="0" err="1" smtClean="0"/>
              <a:t>rising</a:t>
            </a:r>
            <a:r>
              <a:rPr lang="fr-FR" dirty="0" smtClean="0"/>
              <a:t> </a:t>
            </a:r>
            <a:r>
              <a:rPr lang="fr-FR" dirty="0" err="1" smtClean="0"/>
              <a:t>wage</a:t>
            </a:r>
            <a:r>
              <a:rPr lang="fr-FR" dirty="0" smtClean="0"/>
              <a:t> </a:t>
            </a:r>
            <a:r>
              <a:rPr lang="fr-FR" dirty="0" err="1" smtClean="0"/>
              <a:t>inequality</a:t>
            </a:r>
            <a:endParaRPr lang="fr-FR" dirty="0" smtClean="0"/>
          </a:p>
          <a:p>
            <a:pPr>
              <a:buNone/>
            </a:pPr>
            <a:r>
              <a:rPr lang="fr-FR" dirty="0" smtClean="0"/>
              <a:t> → the right </a:t>
            </a:r>
            <a:r>
              <a:rPr lang="fr-FR" dirty="0" err="1" smtClean="0"/>
              <a:t>way</a:t>
            </a:r>
            <a:r>
              <a:rPr lang="fr-FR" dirty="0" smtClean="0"/>
              <a:t> to </a:t>
            </a:r>
            <a:r>
              <a:rPr lang="fr-FR" dirty="0" err="1" smtClean="0"/>
              <a:t>reduce</a:t>
            </a:r>
            <a:r>
              <a:rPr lang="fr-FR" dirty="0" smtClean="0"/>
              <a:t> US </a:t>
            </a:r>
            <a:r>
              <a:rPr lang="fr-FR" dirty="0" err="1" smtClean="0"/>
              <a:t>wage</a:t>
            </a:r>
            <a:r>
              <a:rPr lang="fr-FR" dirty="0" smtClean="0"/>
              <a:t> </a:t>
            </a:r>
            <a:r>
              <a:rPr lang="fr-FR" dirty="0" err="1" smtClean="0"/>
              <a:t>inequality</a:t>
            </a:r>
            <a:r>
              <a:rPr lang="fr-FR" dirty="0" smtClean="0"/>
              <a:t> </a:t>
            </a:r>
            <a:r>
              <a:rPr lang="fr-FR" dirty="0" err="1" smtClean="0"/>
              <a:t>is</a:t>
            </a:r>
            <a:r>
              <a:rPr lang="fr-FR" dirty="0" smtClean="0"/>
              <a:t> massive </a:t>
            </a:r>
            <a:r>
              <a:rPr lang="fr-FR" dirty="0" err="1" smtClean="0"/>
              <a:t>investment</a:t>
            </a:r>
            <a:r>
              <a:rPr lang="fr-FR" dirty="0" smtClean="0"/>
              <a:t> in </a:t>
            </a:r>
            <a:r>
              <a:rPr lang="fr-FR" dirty="0" err="1" smtClean="0"/>
              <a:t>skills</a:t>
            </a:r>
            <a:r>
              <a:rPr lang="fr-FR" dirty="0" smtClean="0"/>
              <a:t> and </a:t>
            </a:r>
            <a:r>
              <a:rPr lang="fr-FR" dirty="0" err="1" smtClean="0"/>
              <a:t>increased</a:t>
            </a:r>
            <a:r>
              <a:rPr lang="fr-FR" dirty="0" smtClean="0"/>
              <a:t> </a:t>
            </a:r>
            <a:r>
              <a:rPr lang="fr-FR" dirty="0" err="1" smtClean="0"/>
              <a:t>access</a:t>
            </a:r>
            <a:r>
              <a:rPr lang="fr-FR" dirty="0" smtClean="0"/>
              <a:t> to </a:t>
            </a:r>
            <a:r>
              <a:rPr lang="fr-FR" dirty="0" err="1" smtClean="0"/>
              <a:t>higher</a:t>
            </a:r>
            <a:r>
              <a:rPr lang="fr-FR" dirty="0" smtClean="0"/>
              <a:t> </a:t>
            </a:r>
            <a:r>
              <a:rPr lang="fr-FR" dirty="0" err="1" smtClean="0"/>
              <a:t>education</a:t>
            </a:r>
            <a:r>
              <a:rPr lang="fr-FR" dirty="0" smtClean="0"/>
              <a:t> (</a:t>
            </a:r>
            <a:r>
              <a:rPr lang="fr-FR" dirty="0" err="1" smtClean="0"/>
              <a:t>big</a:t>
            </a:r>
            <a:r>
              <a:rPr lang="fr-FR" dirty="0" smtClean="0"/>
              <a:t> </a:t>
            </a:r>
            <a:r>
              <a:rPr lang="fr-FR" dirty="0" err="1" smtClean="0"/>
              <a:t>debate</a:t>
            </a:r>
            <a:r>
              <a:rPr lang="fr-FR" dirty="0" smtClean="0"/>
              <a:t> on </a:t>
            </a:r>
            <a:r>
              <a:rPr lang="fr-FR" dirty="0" err="1" smtClean="0"/>
              <a:t>university</a:t>
            </a:r>
            <a:r>
              <a:rPr lang="fr-FR" dirty="0" smtClean="0"/>
              <a:t> </a:t>
            </a:r>
            <a:r>
              <a:rPr lang="fr-FR" dirty="0" err="1" smtClean="0"/>
              <a:t>tuitions</a:t>
            </a:r>
            <a:r>
              <a:rPr lang="fr-FR" dirty="0" smtClean="0"/>
              <a:t> in the US)</a:t>
            </a:r>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904656"/>
          </a:xfrm>
        </p:spPr>
        <p:txBody>
          <a:bodyPr>
            <a:normAutofit fontScale="77500" lnSpcReduction="20000"/>
          </a:bodyPr>
          <a:lstStyle/>
          <a:p>
            <a:r>
              <a:rPr lang="fr-FR" dirty="0" err="1" smtClean="0"/>
              <a:t>Other</a:t>
            </a:r>
            <a:r>
              <a:rPr lang="fr-FR" dirty="0" smtClean="0"/>
              <a:t> implication of the « race </a:t>
            </a:r>
            <a:r>
              <a:rPr lang="fr-FR" dirty="0" err="1" smtClean="0"/>
              <a:t>btw</a:t>
            </a:r>
            <a:r>
              <a:rPr lang="fr-FR" dirty="0" smtClean="0"/>
              <a:t> </a:t>
            </a:r>
            <a:r>
              <a:rPr lang="fr-FR" dirty="0" err="1" smtClean="0"/>
              <a:t>education</a:t>
            </a:r>
            <a:r>
              <a:rPr lang="fr-FR" dirty="0" smtClean="0"/>
              <a:t> and </a:t>
            </a:r>
            <a:r>
              <a:rPr lang="fr-FR" dirty="0" err="1" smtClean="0"/>
              <a:t>technology</a:t>
            </a:r>
            <a:r>
              <a:rPr lang="fr-FR" dirty="0" smtClean="0"/>
              <a:t> » story: in France, </a:t>
            </a:r>
            <a:r>
              <a:rPr lang="fr-FR" dirty="0" err="1" smtClean="0"/>
              <a:t>wage</a:t>
            </a:r>
            <a:r>
              <a:rPr lang="fr-FR" dirty="0" smtClean="0"/>
              <a:t> </a:t>
            </a:r>
            <a:r>
              <a:rPr lang="fr-FR" dirty="0" err="1" smtClean="0"/>
              <a:t>inequality</a:t>
            </a:r>
            <a:r>
              <a:rPr lang="fr-FR" dirty="0" smtClean="0"/>
              <a:t> has </a:t>
            </a:r>
            <a:r>
              <a:rPr lang="fr-FR" dirty="0" err="1" smtClean="0"/>
              <a:t>remained</a:t>
            </a:r>
            <a:r>
              <a:rPr lang="fr-FR" dirty="0" smtClean="0"/>
              <a:t> stable in the long </a:t>
            </a:r>
            <a:r>
              <a:rPr lang="fr-FR" dirty="0" err="1" smtClean="0"/>
              <a:t>run</a:t>
            </a:r>
            <a:r>
              <a:rPr lang="fr-FR" dirty="0" smtClean="0"/>
              <a:t> </a:t>
            </a:r>
            <a:r>
              <a:rPr lang="fr-FR" dirty="0" err="1" smtClean="0"/>
              <a:t>because</a:t>
            </a:r>
            <a:r>
              <a:rPr lang="fr-FR" dirty="0" smtClean="0"/>
              <a:t> the all </a:t>
            </a:r>
            <a:r>
              <a:rPr lang="fr-FR" dirty="0" err="1" smtClean="0"/>
              <a:t>skill</a:t>
            </a:r>
            <a:r>
              <a:rPr lang="fr-FR" dirty="0" smtClean="0"/>
              <a:t> </a:t>
            </a:r>
            <a:r>
              <a:rPr lang="fr-FR" dirty="0" err="1" smtClean="0"/>
              <a:t>levels</a:t>
            </a:r>
            <a:r>
              <a:rPr lang="fr-FR" dirty="0" smtClean="0"/>
              <a:t> have </a:t>
            </a:r>
            <a:r>
              <a:rPr lang="fr-FR" dirty="0" err="1" smtClean="0"/>
              <a:t>increased</a:t>
            </a:r>
            <a:r>
              <a:rPr lang="fr-FR" dirty="0" smtClean="0"/>
              <a:t> </a:t>
            </a:r>
            <a:r>
              <a:rPr lang="fr-FR" dirty="0" err="1" smtClean="0"/>
              <a:t>roughly</a:t>
            </a:r>
            <a:r>
              <a:rPr lang="fr-FR" dirty="0" smtClean="0"/>
              <a:t> </a:t>
            </a:r>
            <a:r>
              <a:rPr lang="fr-FR" dirty="0" err="1" smtClean="0"/>
              <a:t>at</a:t>
            </a:r>
            <a:r>
              <a:rPr lang="fr-FR" dirty="0" smtClean="0"/>
              <a:t> the </a:t>
            </a:r>
            <a:r>
              <a:rPr lang="fr-FR" dirty="0" err="1" smtClean="0"/>
              <a:t>same</a:t>
            </a:r>
            <a:r>
              <a:rPr lang="fr-FR" dirty="0" smtClean="0"/>
              <a:t> rate as </a:t>
            </a:r>
            <a:r>
              <a:rPr lang="fr-FR" dirty="0" err="1" smtClean="0"/>
              <a:t>that</a:t>
            </a:r>
            <a:r>
              <a:rPr lang="fr-FR" dirty="0" smtClean="0"/>
              <a:t> </a:t>
            </a:r>
            <a:r>
              <a:rPr lang="fr-FR" dirty="0" err="1" smtClean="0"/>
              <a:t>required</a:t>
            </a:r>
            <a:r>
              <a:rPr lang="fr-FR" dirty="0" smtClean="0"/>
              <a:t> by </a:t>
            </a:r>
            <a:r>
              <a:rPr lang="fr-FR" dirty="0" err="1" smtClean="0"/>
              <a:t>technical</a:t>
            </a:r>
            <a:r>
              <a:rPr lang="fr-FR" dirty="0" smtClean="0"/>
              <a:t> change; the right </a:t>
            </a:r>
            <a:r>
              <a:rPr lang="fr-FR" dirty="0" err="1" smtClean="0"/>
              <a:t>policy</a:t>
            </a:r>
            <a:r>
              <a:rPr lang="fr-FR" dirty="0" smtClean="0"/>
              <a:t> to </a:t>
            </a:r>
            <a:r>
              <a:rPr lang="fr-FR" dirty="0" err="1" smtClean="0"/>
              <a:t>reduce</a:t>
            </a:r>
            <a:r>
              <a:rPr lang="fr-FR" dirty="0" smtClean="0"/>
              <a:t> </a:t>
            </a:r>
            <a:r>
              <a:rPr lang="fr-FR" dirty="0" err="1" smtClean="0"/>
              <a:t>inequality</a:t>
            </a:r>
            <a:r>
              <a:rPr lang="fr-FR" dirty="0" smtClean="0"/>
              <a:t> </a:t>
            </a:r>
            <a:r>
              <a:rPr lang="fr-FR" dirty="0" err="1" smtClean="0"/>
              <a:t>is</a:t>
            </a:r>
            <a:r>
              <a:rPr lang="fr-FR" dirty="0" smtClean="0"/>
              <a:t> </a:t>
            </a:r>
            <a:r>
              <a:rPr lang="fr-FR" dirty="0" err="1" smtClean="0"/>
              <a:t>again</a:t>
            </a:r>
            <a:r>
              <a:rPr lang="fr-FR" dirty="0" smtClean="0"/>
              <a:t> </a:t>
            </a:r>
            <a:r>
              <a:rPr lang="fr-FR" dirty="0" err="1" smtClean="0"/>
              <a:t>education</a:t>
            </a:r>
            <a:r>
              <a:rPr lang="fr-FR" dirty="0" smtClean="0"/>
              <a:t>; </a:t>
            </a:r>
            <a:r>
              <a:rPr lang="fr-FR" dirty="0" err="1" smtClean="0"/>
              <a:t>see</a:t>
            </a:r>
            <a:r>
              <a:rPr lang="fr-FR" dirty="0" smtClean="0"/>
              <a:t> </a:t>
            </a:r>
            <a:r>
              <a:rPr lang="fr-FR" dirty="0" err="1" smtClean="0"/>
              <a:t>works</a:t>
            </a:r>
            <a:r>
              <a:rPr lang="fr-FR" dirty="0" smtClean="0"/>
              <a:t> by </a:t>
            </a:r>
            <a:r>
              <a:rPr lang="fr-FR" dirty="0" err="1" smtClean="0"/>
              <a:t>Maurin</a:t>
            </a:r>
            <a:r>
              <a:rPr lang="fr-FR" dirty="0" smtClean="0"/>
              <a:t>, Grenet etc.</a:t>
            </a:r>
          </a:p>
          <a:p>
            <a:r>
              <a:rPr lang="fr-FR" dirty="0" err="1" smtClean="0"/>
              <a:t>According</a:t>
            </a:r>
            <a:r>
              <a:rPr lang="fr-FR" dirty="0" smtClean="0"/>
              <a:t> to </a:t>
            </a:r>
            <a:r>
              <a:rPr lang="fr-FR" dirty="0" err="1" smtClean="0"/>
              <a:t>this</a:t>
            </a:r>
            <a:r>
              <a:rPr lang="fr-FR" dirty="0" smtClean="0"/>
              <a:t> </a:t>
            </a:r>
            <a:r>
              <a:rPr lang="fr-FR" dirty="0" err="1" smtClean="0"/>
              <a:t>theory</a:t>
            </a:r>
            <a:r>
              <a:rPr lang="fr-FR" dirty="0" smtClean="0"/>
              <a:t>, the </a:t>
            </a:r>
            <a:r>
              <a:rPr lang="fr-FR" dirty="0" err="1" smtClean="0"/>
              <a:t>explanation</a:t>
            </a:r>
            <a:r>
              <a:rPr lang="fr-FR" dirty="0" smtClean="0"/>
              <a:t> for </a:t>
            </a:r>
            <a:r>
              <a:rPr lang="fr-FR" dirty="0" err="1" smtClean="0"/>
              <a:t>higher</a:t>
            </a:r>
            <a:r>
              <a:rPr lang="fr-FR" dirty="0" smtClean="0"/>
              <a:t> </a:t>
            </a:r>
            <a:r>
              <a:rPr lang="fr-FR" dirty="0" err="1" smtClean="0"/>
              <a:t>wage</a:t>
            </a:r>
            <a:r>
              <a:rPr lang="fr-FR" dirty="0" smtClean="0"/>
              <a:t> </a:t>
            </a:r>
            <a:r>
              <a:rPr lang="fr-FR" dirty="0" err="1" smtClean="0"/>
              <a:t>inequality</a:t>
            </a:r>
            <a:r>
              <a:rPr lang="fr-FR" dirty="0" smtClean="0"/>
              <a:t> in the US </a:t>
            </a:r>
            <a:r>
              <a:rPr lang="fr-FR" dirty="0" err="1" smtClean="0"/>
              <a:t>is</a:t>
            </a:r>
            <a:r>
              <a:rPr lang="fr-FR" dirty="0" smtClean="0"/>
              <a:t> </a:t>
            </a:r>
            <a:r>
              <a:rPr lang="fr-FR" dirty="0" err="1" smtClean="0"/>
              <a:t>higher</a:t>
            </a:r>
            <a:r>
              <a:rPr lang="fr-FR" dirty="0" smtClean="0"/>
              <a:t> </a:t>
            </a:r>
            <a:r>
              <a:rPr lang="fr-FR" dirty="0" err="1" smtClean="0"/>
              <a:t>skill</a:t>
            </a:r>
            <a:r>
              <a:rPr lang="fr-FR" dirty="0" smtClean="0"/>
              <a:t> </a:t>
            </a:r>
            <a:r>
              <a:rPr lang="fr-FR" dirty="0" err="1" smtClean="0"/>
              <a:t>inequality</a:t>
            </a:r>
            <a:r>
              <a:rPr lang="fr-FR" dirty="0" smtClean="0"/>
              <a:t>; </a:t>
            </a:r>
            <a:r>
              <a:rPr lang="fr-FR" dirty="0" err="1" smtClean="0"/>
              <a:t>is</a:t>
            </a:r>
            <a:r>
              <a:rPr lang="fr-FR" dirty="0" smtClean="0"/>
              <a:t> </a:t>
            </a:r>
            <a:r>
              <a:rPr lang="fr-FR" dirty="0" err="1" smtClean="0"/>
              <a:t>that</a:t>
            </a:r>
            <a:r>
              <a:rPr lang="fr-FR" dirty="0" smtClean="0"/>
              <a:t> right?</a:t>
            </a:r>
          </a:p>
          <a:p>
            <a:r>
              <a:rPr lang="fr-FR" dirty="0" err="1" smtClean="0"/>
              <a:t>According</a:t>
            </a:r>
            <a:r>
              <a:rPr lang="fr-FR" dirty="0" smtClean="0"/>
              <a:t> to </a:t>
            </a:r>
            <a:r>
              <a:rPr lang="fr-FR" dirty="0" err="1" smtClean="0"/>
              <a:t>recent</a:t>
            </a:r>
            <a:r>
              <a:rPr lang="fr-FR" dirty="0" smtClean="0"/>
              <a:t> PISA report, </a:t>
            </a:r>
            <a:r>
              <a:rPr lang="fr-FR" dirty="0" err="1" smtClean="0"/>
              <a:t>inequality</a:t>
            </a:r>
            <a:r>
              <a:rPr lang="fr-FR" dirty="0" smtClean="0"/>
              <a:t> in </a:t>
            </a:r>
            <a:r>
              <a:rPr lang="fr-FR" dirty="0" err="1" smtClean="0"/>
              <a:t>educational</a:t>
            </a:r>
            <a:r>
              <a:rPr lang="fr-FR" dirty="0" smtClean="0"/>
              <a:t> </a:t>
            </a:r>
            <a:r>
              <a:rPr lang="fr-FR" dirty="0" err="1" smtClean="0"/>
              <a:t>achivement</a:t>
            </a:r>
            <a:r>
              <a:rPr lang="fr-FR" dirty="0" smtClean="0"/>
              <a:t> </a:t>
            </a:r>
            <a:r>
              <a:rPr lang="fr-FR" dirty="0" err="1" smtClean="0"/>
              <a:t>among</a:t>
            </a:r>
            <a:r>
              <a:rPr lang="fr-FR" dirty="0" smtClean="0"/>
              <a:t> 15-</a:t>
            </a:r>
            <a:r>
              <a:rPr lang="fr-FR" dirty="0" err="1" smtClean="0"/>
              <a:t>yr</a:t>
            </a:r>
            <a:r>
              <a:rPr lang="fr-FR" dirty="0" smtClean="0"/>
              <a:t>-</a:t>
            </a:r>
            <a:r>
              <a:rPr lang="fr-FR" dirty="0" err="1" smtClean="0"/>
              <a:t>old</a:t>
            </a:r>
            <a:r>
              <a:rPr lang="fr-FR" dirty="0" smtClean="0"/>
              <a:t> (math tests) </a:t>
            </a:r>
            <a:r>
              <a:rPr lang="fr-FR" dirty="0" err="1" smtClean="0"/>
              <a:t>is</a:t>
            </a:r>
            <a:r>
              <a:rPr lang="fr-FR" dirty="0" smtClean="0"/>
              <a:t> as large in France as in the US…</a:t>
            </a:r>
          </a:p>
          <a:p>
            <a:r>
              <a:rPr lang="fr-FR" dirty="0" smtClean="0"/>
              <a:t>But </a:t>
            </a:r>
            <a:r>
              <a:rPr lang="fr-FR" dirty="0" err="1" smtClean="0"/>
              <a:t>it</a:t>
            </a:r>
            <a:r>
              <a:rPr lang="fr-FR" dirty="0" smtClean="0"/>
              <a:t> </a:t>
            </a:r>
            <a:r>
              <a:rPr lang="fr-FR" dirty="0" err="1" smtClean="0"/>
              <a:t>is</a:t>
            </a:r>
            <a:r>
              <a:rPr lang="fr-FR" dirty="0" smtClean="0"/>
              <a:t> possible </a:t>
            </a:r>
            <a:r>
              <a:rPr lang="fr-FR" dirty="0" err="1" smtClean="0"/>
              <a:t>that</a:t>
            </a:r>
            <a:r>
              <a:rPr lang="fr-FR" dirty="0" smtClean="0"/>
              <a:t> </a:t>
            </a:r>
            <a:r>
              <a:rPr lang="fr-FR" dirty="0" err="1" smtClean="0"/>
              <a:t>inequality</a:t>
            </a:r>
            <a:r>
              <a:rPr lang="fr-FR" dirty="0" smtClean="0"/>
              <a:t> in </a:t>
            </a:r>
            <a:r>
              <a:rPr lang="fr-FR" dirty="0" err="1" smtClean="0"/>
              <a:t>access</a:t>
            </a:r>
            <a:r>
              <a:rPr lang="fr-FR" dirty="0" smtClean="0"/>
              <a:t> to </a:t>
            </a:r>
            <a:r>
              <a:rPr lang="fr-FR" dirty="0" err="1" smtClean="0"/>
              <a:t>higher</a:t>
            </a:r>
            <a:r>
              <a:rPr lang="fr-FR" dirty="0" smtClean="0"/>
              <a:t> </a:t>
            </a:r>
            <a:r>
              <a:rPr lang="fr-FR" dirty="0" err="1" smtClean="0"/>
              <a:t>education</a:t>
            </a:r>
            <a:r>
              <a:rPr lang="fr-FR" dirty="0" smtClean="0"/>
              <a:t> </a:t>
            </a:r>
            <a:r>
              <a:rPr lang="fr-FR" dirty="0" err="1" smtClean="0"/>
              <a:t>is</a:t>
            </a:r>
            <a:r>
              <a:rPr lang="fr-FR" dirty="0" smtClean="0"/>
              <a:t> </a:t>
            </a:r>
            <a:r>
              <a:rPr lang="fr-FR" dirty="0" err="1" smtClean="0"/>
              <a:t>even</a:t>
            </a:r>
            <a:r>
              <a:rPr lang="fr-FR" dirty="0" smtClean="0"/>
              <a:t> </a:t>
            </a:r>
            <a:r>
              <a:rPr lang="fr-FR" dirty="0" err="1" smtClean="0"/>
              <a:t>larger</a:t>
            </a:r>
            <a:r>
              <a:rPr lang="fr-FR" dirty="0" smtClean="0"/>
              <a:t> in the US </a:t>
            </a:r>
            <a:r>
              <a:rPr lang="fr-FR" dirty="0" err="1" smtClean="0"/>
              <a:t>than</a:t>
            </a:r>
            <a:r>
              <a:rPr lang="fr-FR" dirty="0" smtClean="0"/>
              <a:t> in France: </a:t>
            </a:r>
            <a:r>
              <a:rPr lang="fr-FR" dirty="0" err="1" smtClean="0"/>
              <a:t>average</a:t>
            </a:r>
            <a:r>
              <a:rPr lang="fr-FR" dirty="0" smtClean="0"/>
              <a:t> parental </a:t>
            </a:r>
            <a:r>
              <a:rPr lang="fr-FR" dirty="0" err="1" smtClean="0"/>
              <a:t>income</a:t>
            </a:r>
            <a:r>
              <a:rPr lang="fr-FR" dirty="0" smtClean="0"/>
              <a:t> of Harvard </a:t>
            </a:r>
            <a:r>
              <a:rPr lang="fr-FR" dirty="0" err="1" smtClean="0"/>
              <a:t>students</a:t>
            </a:r>
            <a:r>
              <a:rPr lang="fr-FR" dirty="0" smtClean="0"/>
              <a:t> = top 2% of US distribution; </a:t>
            </a:r>
            <a:r>
              <a:rPr lang="fr-FR" dirty="0" err="1" smtClean="0"/>
              <a:t>average</a:t>
            </a:r>
            <a:r>
              <a:rPr lang="fr-FR" dirty="0" smtClean="0"/>
              <a:t> parental </a:t>
            </a:r>
            <a:r>
              <a:rPr lang="fr-FR" dirty="0" err="1" smtClean="0"/>
              <a:t>income</a:t>
            </a:r>
            <a:r>
              <a:rPr lang="fr-FR" dirty="0" smtClean="0"/>
              <a:t> of Sciences Po </a:t>
            </a:r>
            <a:r>
              <a:rPr lang="fr-FR" dirty="0" err="1" smtClean="0"/>
              <a:t>students</a:t>
            </a:r>
            <a:r>
              <a:rPr lang="fr-FR" dirty="0" smtClean="0"/>
              <a:t> = top 10% of French distribution </a:t>
            </a:r>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634082"/>
          </a:xfrm>
        </p:spPr>
        <p:txBody>
          <a:bodyPr>
            <a:normAutofit fontScale="90000"/>
          </a:bodyPr>
          <a:lstStyle/>
          <a:p>
            <a:r>
              <a:rPr lang="fr-FR" dirty="0" smtClean="0"/>
              <a:t>The limitations of the basic story</a:t>
            </a:r>
            <a:endParaRPr lang="fr-FR" dirty="0"/>
          </a:p>
        </p:txBody>
      </p:sp>
      <p:sp>
        <p:nvSpPr>
          <p:cNvPr id="3" name="Espace réservé du contenu 2"/>
          <p:cNvSpPr>
            <a:spLocks noGrp="1"/>
          </p:cNvSpPr>
          <p:nvPr>
            <p:ph idx="1"/>
          </p:nvPr>
        </p:nvSpPr>
        <p:spPr>
          <a:xfrm>
            <a:off x="107504" y="764704"/>
            <a:ext cx="9036496" cy="6093296"/>
          </a:xfrm>
        </p:spPr>
        <p:txBody>
          <a:bodyPr>
            <a:normAutofit fontScale="77500" lnSpcReduction="20000"/>
          </a:bodyPr>
          <a:lstStyle/>
          <a:p>
            <a:r>
              <a:rPr lang="fr-FR" dirty="0" smtClean="0"/>
              <a:t>Education vs </a:t>
            </a:r>
            <a:r>
              <a:rPr lang="fr-FR" dirty="0" err="1" smtClean="0"/>
              <a:t>technology</a:t>
            </a:r>
            <a:r>
              <a:rPr lang="fr-FR" dirty="0" smtClean="0"/>
              <a:t> = the main </a:t>
            </a:r>
            <a:r>
              <a:rPr lang="fr-FR" dirty="0" err="1" smtClean="0"/>
              <a:t>determinant</a:t>
            </a:r>
            <a:r>
              <a:rPr lang="fr-FR" dirty="0" smtClean="0"/>
              <a:t> of </a:t>
            </a:r>
            <a:r>
              <a:rPr lang="fr-FR" dirty="0" err="1" smtClean="0"/>
              <a:t>labor</a:t>
            </a:r>
            <a:r>
              <a:rPr lang="fr-FR" dirty="0" smtClean="0"/>
              <a:t> </a:t>
            </a:r>
            <a:r>
              <a:rPr lang="fr-FR" dirty="0" err="1" smtClean="0"/>
              <a:t>income</a:t>
            </a:r>
            <a:r>
              <a:rPr lang="fr-FR" dirty="0" smtClean="0"/>
              <a:t> </a:t>
            </a:r>
            <a:r>
              <a:rPr lang="fr-FR" dirty="0" err="1" smtClean="0"/>
              <a:t>inequality</a:t>
            </a:r>
            <a:r>
              <a:rPr lang="fr-FR" dirty="0" smtClean="0"/>
              <a:t> in the long </a:t>
            </a:r>
            <a:r>
              <a:rPr lang="fr-FR" dirty="0" err="1" smtClean="0"/>
              <a:t>run</a:t>
            </a:r>
            <a:endParaRPr lang="fr-FR" dirty="0" smtClean="0"/>
          </a:p>
          <a:p>
            <a:r>
              <a:rPr lang="fr-FR" dirty="0" err="1" smtClean="0"/>
              <a:t>However</a:t>
            </a:r>
            <a:r>
              <a:rPr lang="fr-FR" dirty="0" smtClean="0"/>
              <a:t> </a:t>
            </a:r>
            <a:r>
              <a:rPr lang="fr-FR" dirty="0" err="1" smtClean="0"/>
              <a:t>other</a:t>
            </a:r>
            <a:r>
              <a:rPr lang="fr-FR" dirty="0" smtClean="0"/>
              <a:t> forces </a:t>
            </a:r>
            <a:r>
              <a:rPr lang="fr-FR" dirty="0" err="1" smtClean="0"/>
              <a:t>also</a:t>
            </a:r>
            <a:r>
              <a:rPr lang="fr-FR" dirty="0" smtClean="0"/>
              <a:t> </a:t>
            </a:r>
            <a:r>
              <a:rPr lang="fr-FR" dirty="0" err="1" smtClean="0"/>
              <a:t>play</a:t>
            </a:r>
            <a:r>
              <a:rPr lang="fr-FR" dirty="0" smtClean="0"/>
              <a:t> a </a:t>
            </a:r>
            <a:r>
              <a:rPr lang="fr-FR" dirty="0" err="1" smtClean="0"/>
              <a:t>role</a:t>
            </a:r>
            <a:r>
              <a:rPr lang="fr-FR" dirty="0" smtClean="0"/>
              <a:t>: </a:t>
            </a:r>
            <a:r>
              <a:rPr lang="fr-FR" b="1" dirty="0" err="1" smtClean="0"/>
              <a:t>labor</a:t>
            </a:r>
            <a:r>
              <a:rPr lang="fr-FR" b="1" dirty="0" smtClean="0"/>
              <a:t> </a:t>
            </a:r>
            <a:r>
              <a:rPr lang="fr-FR" b="1" dirty="0" err="1" smtClean="0"/>
              <a:t>market</a:t>
            </a:r>
            <a:r>
              <a:rPr lang="fr-FR" b="1" dirty="0" smtClean="0"/>
              <a:t> institutions </a:t>
            </a:r>
            <a:r>
              <a:rPr lang="fr-FR" dirty="0" smtClean="0"/>
              <a:t>(in </a:t>
            </a:r>
            <a:r>
              <a:rPr lang="fr-FR" dirty="0" err="1" smtClean="0"/>
              <a:t>particular</a:t>
            </a:r>
            <a:r>
              <a:rPr lang="fr-FR" dirty="0" smtClean="0"/>
              <a:t> </a:t>
            </a:r>
            <a:r>
              <a:rPr lang="fr-FR" dirty="0" err="1" smtClean="0"/>
              <a:t>salary</a:t>
            </a:r>
            <a:r>
              <a:rPr lang="fr-FR" dirty="0" smtClean="0"/>
              <a:t> </a:t>
            </a:r>
            <a:r>
              <a:rPr lang="fr-FR" dirty="0" err="1" smtClean="0"/>
              <a:t>scales</a:t>
            </a:r>
            <a:r>
              <a:rPr lang="fr-FR" dirty="0" smtClean="0"/>
              <a:t> and minimum/maximum </a:t>
            </a:r>
            <a:r>
              <a:rPr lang="fr-FR" dirty="0" err="1" smtClean="0"/>
              <a:t>wages</a:t>
            </a:r>
            <a:r>
              <a:rPr lang="fr-FR" dirty="0" smtClean="0"/>
              <a:t>)</a:t>
            </a:r>
          </a:p>
          <a:p>
            <a:r>
              <a:rPr lang="fr-FR" dirty="0" smtClean="0"/>
              <a:t>Basic justification for </a:t>
            </a:r>
            <a:r>
              <a:rPr lang="fr-FR" dirty="0" err="1" smtClean="0"/>
              <a:t>rigid</a:t>
            </a:r>
            <a:r>
              <a:rPr lang="fr-FR" dirty="0" smtClean="0"/>
              <a:t> (or quasi </a:t>
            </a:r>
            <a:r>
              <a:rPr lang="fr-FR" dirty="0" err="1" smtClean="0"/>
              <a:t>rigid</a:t>
            </a:r>
            <a:r>
              <a:rPr lang="fr-FR" dirty="0" smtClean="0"/>
              <a:t>) </a:t>
            </a:r>
            <a:r>
              <a:rPr lang="fr-FR" dirty="0" err="1" smtClean="0"/>
              <a:t>salary</a:t>
            </a:r>
            <a:r>
              <a:rPr lang="fr-FR" dirty="0" smtClean="0"/>
              <a:t> </a:t>
            </a:r>
            <a:r>
              <a:rPr lang="fr-FR" dirty="0" err="1" smtClean="0"/>
              <a:t>scales</a:t>
            </a:r>
            <a:r>
              <a:rPr lang="fr-FR" dirty="0" smtClean="0"/>
              <a:t>: the « </a:t>
            </a:r>
            <a:r>
              <a:rPr lang="fr-FR" dirty="0" err="1" smtClean="0"/>
              <a:t>wage</a:t>
            </a:r>
            <a:r>
              <a:rPr lang="fr-FR" dirty="0" smtClean="0"/>
              <a:t> = marginal </a:t>
            </a:r>
            <a:r>
              <a:rPr lang="fr-FR" dirty="0" err="1" smtClean="0"/>
              <a:t>product</a:t>
            </a:r>
            <a:r>
              <a:rPr lang="fr-FR" dirty="0" smtClean="0"/>
              <a:t> » story </a:t>
            </a:r>
            <a:r>
              <a:rPr lang="fr-FR" dirty="0" err="1" smtClean="0"/>
              <a:t>is</a:t>
            </a:r>
            <a:r>
              <a:rPr lang="fr-FR" dirty="0" smtClean="0"/>
              <a:t> a bit </a:t>
            </a:r>
            <a:r>
              <a:rPr lang="fr-FR" dirty="0" err="1" smtClean="0"/>
              <a:t>too</a:t>
            </a:r>
            <a:r>
              <a:rPr lang="fr-FR" dirty="0" smtClean="0"/>
              <a:t> </a:t>
            </a:r>
            <a:r>
              <a:rPr lang="fr-FR" dirty="0" err="1" smtClean="0"/>
              <a:t>naive</a:t>
            </a:r>
            <a:r>
              <a:rPr lang="fr-FR" dirty="0" smtClean="0"/>
              <a:t>; in practice </a:t>
            </a:r>
            <a:r>
              <a:rPr lang="fr-FR" dirty="0" err="1" smtClean="0"/>
              <a:t>it</a:t>
            </a:r>
            <a:r>
              <a:rPr lang="fr-FR" dirty="0" smtClean="0"/>
              <a:t> </a:t>
            </a:r>
            <a:r>
              <a:rPr lang="fr-FR" dirty="0" err="1" smtClean="0"/>
              <a:t>is</a:t>
            </a:r>
            <a:r>
              <a:rPr lang="fr-FR" dirty="0" smtClean="0"/>
              <a:t> </a:t>
            </a:r>
            <a:r>
              <a:rPr lang="fr-FR" dirty="0" err="1" smtClean="0"/>
              <a:t>difficult</a:t>
            </a:r>
            <a:r>
              <a:rPr lang="fr-FR" dirty="0" smtClean="0"/>
              <a:t> to </a:t>
            </a:r>
            <a:r>
              <a:rPr lang="fr-FR" dirty="0" err="1" smtClean="0"/>
              <a:t>measure</a:t>
            </a:r>
            <a:r>
              <a:rPr lang="fr-FR" dirty="0" smtClean="0"/>
              <a:t> </a:t>
            </a:r>
            <a:r>
              <a:rPr lang="fr-FR" dirty="0" err="1" smtClean="0"/>
              <a:t>exactly</a:t>
            </a:r>
            <a:r>
              <a:rPr lang="fr-FR" dirty="0" smtClean="0"/>
              <a:t> </a:t>
            </a:r>
            <a:r>
              <a:rPr lang="fr-FR" dirty="0" err="1" smtClean="0"/>
              <a:t>individual</a:t>
            </a:r>
            <a:r>
              <a:rPr lang="fr-FR" dirty="0" smtClean="0"/>
              <a:t> </a:t>
            </a:r>
            <a:r>
              <a:rPr lang="fr-FR" dirty="0" err="1" smtClean="0"/>
              <a:t>productivities</a:t>
            </a:r>
            <a:r>
              <a:rPr lang="fr-FR" dirty="0" smtClean="0"/>
              <a:t>; </a:t>
            </a:r>
            <a:r>
              <a:rPr lang="fr-FR" dirty="0" err="1" smtClean="0"/>
              <a:t>so</a:t>
            </a:r>
            <a:r>
              <a:rPr lang="fr-FR" dirty="0" smtClean="0"/>
              <a:t> one </a:t>
            </a:r>
            <a:r>
              <a:rPr lang="fr-FR" dirty="0" err="1" smtClean="0"/>
              <a:t>may</a:t>
            </a:r>
            <a:r>
              <a:rPr lang="fr-FR" dirty="0" smtClean="0"/>
              <a:t> </a:t>
            </a:r>
            <a:r>
              <a:rPr lang="fr-FR" dirty="0" err="1" smtClean="0"/>
              <a:t>want</a:t>
            </a:r>
            <a:r>
              <a:rPr lang="fr-FR" dirty="0" smtClean="0"/>
              <a:t> to </a:t>
            </a:r>
            <a:r>
              <a:rPr lang="fr-FR" dirty="0" err="1" smtClean="0"/>
              <a:t>reduce</a:t>
            </a:r>
            <a:r>
              <a:rPr lang="fr-FR" dirty="0" smtClean="0"/>
              <a:t> </a:t>
            </a:r>
            <a:r>
              <a:rPr lang="fr-FR" dirty="0" err="1" smtClean="0"/>
              <a:t>arbitrariness</a:t>
            </a:r>
            <a:r>
              <a:rPr lang="fr-FR" dirty="0" smtClean="0"/>
              <a:t> in </a:t>
            </a:r>
            <a:r>
              <a:rPr lang="fr-FR" dirty="0" err="1" smtClean="0"/>
              <a:t>wage</a:t>
            </a:r>
            <a:r>
              <a:rPr lang="fr-FR" dirty="0" smtClean="0"/>
              <a:t> setting</a:t>
            </a:r>
          </a:p>
          <a:p>
            <a:r>
              <a:rPr lang="fr-FR" dirty="0" err="1" smtClean="0"/>
              <a:t>Also</a:t>
            </a:r>
            <a:r>
              <a:rPr lang="fr-FR" dirty="0" smtClean="0"/>
              <a:t>, hold-up </a:t>
            </a:r>
            <a:r>
              <a:rPr lang="fr-FR" dirty="0" err="1" smtClean="0"/>
              <a:t>problem</a:t>
            </a:r>
            <a:r>
              <a:rPr lang="fr-FR" dirty="0" smtClean="0"/>
              <a:t> in </a:t>
            </a:r>
            <a:r>
              <a:rPr lang="fr-FR" dirty="0" err="1" smtClean="0"/>
              <a:t>presence</a:t>
            </a:r>
            <a:r>
              <a:rPr lang="fr-FR" dirty="0" smtClean="0"/>
              <a:t> of </a:t>
            </a:r>
            <a:r>
              <a:rPr lang="fr-FR" dirty="0" err="1" smtClean="0"/>
              <a:t>firm</a:t>
            </a:r>
            <a:r>
              <a:rPr lang="fr-FR" dirty="0" smtClean="0"/>
              <a:t>-</a:t>
            </a:r>
            <a:r>
              <a:rPr lang="fr-FR" dirty="0" err="1" smtClean="0"/>
              <a:t>specific</a:t>
            </a:r>
            <a:r>
              <a:rPr lang="fr-FR" dirty="0" smtClean="0"/>
              <a:t> </a:t>
            </a:r>
            <a:r>
              <a:rPr lang="fr-FR" dirty="0" err="1" smtClean="0"/>
              <a:t>skill</a:t>
            </a:r>
            <a:r>
              <a:rPr lang="fr-FR" dirty="0" smtClean="0"/>
              <a:t> </a:t>
            </a:r>
            <a:r>
              <a:rPr lang="fr-FR" dirty="0" err="1" smtClean="0"/>
              <a:t>investment</a:t>
            </a:r>
            <a:r>
              <a:rPr lang="fr-FR" dirty="0" smtClean="0"/>
              <a:t>: in </a:t>
            </a:r>
            <a:r>
              <a:rPr lang="fr-FR" dirty="0" err="1" smtClean="0"/>
              <a:t>terms</a:t>
            </a:r>
            <a:r>
              <a:rPr lang="fr-FR" dirty="0" smtClean="0"/>
              <a:t> of </a:t>
            </a:r>
            <a:r>
              <a:rPr lang="fr-FR" dirty="0" err="1" smtClean="0"/>
              <a:t>incentives</a:t>
            </a:r>
            <a:r>
              <a:rPr lang="fr-FR" dirty="0" smtClean="0"/>
              <a:t> for </a:t>
            </a:r>
            <a:r>
              <a:rPr lang="fr-FR" dirty="0" err="1" smtClean="0"/>
              <a:t>skill</a:t>
            </a:r>
            <a:r>
              <a:rPr lang="fr-FR" dirty="0" smtClean="0"/>
              <a:t> acquisition, </a:t>
            </a:r>
            <a:r>
              <a:rPr lang="fr-FR" dirty="0" err="1" smtClean="0"/>
              <a:t>it</a:t>
            </a:r>
            <a:r>
              <a:rPr lang="fr-FR" dirty="0" smtClean="0"/>
              <a:t> </a:t>
            </a:r>
            <a:r>
              <a:rPr lang="fr-FR" dirty="0" err="1" smtClean="0"/>
              <a:t>can</a:t>
            </a:r>
            <a:r>
              <a:rPr lang="fr-FR" dirty="0" smtClean="0"/>
              <a:t> </a:t>
            </a:r>
            <a:r>
              <a:rPr lang="fr-FR" dirty="0" err="1" smtClean="0"/>
              <a:t>be</a:t>
            </a:r>
            <a:r>
              <a:rPr lang="fr-FR" dirty="0" smtClean="0"/>
              <a:t> </a:t>
            </a:r>
            <a:r>
              <a:rPr lang="fr-FR" dirty="0" err="1" smtClean="0"/>
              <a:t>better</a:t>
            </a:r>
            <a:r>
              <a:rPr lang="fr-FR" dirty="0" smtClean="0"/>
              <a:t> for </a:t>
            </a:r>
            <a:r>
              <a:rPr lang="fr-FR" dirty="0" err="1" smtClean="0"/>
              <a:t>both</a:t>
            </a:r>
            <a:r>
              <a:rPr lang="fr-FR" dirty="0" smtClean="0"/>
              <a:t> </a:t>
            </a:r>
            <a:r>
              <a:rPr lang="fr-FR" dirty="0" err="1" smtClean="0"/>
              <a:t>employers</a:t>
            </a:r>
            <a:r>
              <a:rPr lang="fr-FR" dirty="0" smtClean="0"/>
              <a:t> and </a:t>
            </a:r>
            <a:r>
              <a:rPr lang="fr-FR" dirty="0" err="1" smtClean="0"/>
              <a:t>employees</a:t>
            </a:r>
            <a:r>
              <a:rPr lang="fr-FR" dirty="0" smtClean="0"/>
              <a:t> (via unions) to commit in </a:t>
            </a:r>
            <a:r>
              <a:rPr lang="fr-FR" dirty="0" err="1" smtClean="0"/>
              <a:t>advance</a:t>
            </a:r>
            <a:r>
              <a:rPr lang="fr-FR" dirty="0" smtClean="0"/>
              <a:t> to </a:t>
            </a:r>
            <a:r>
              <a:rPr lang="fr-FR" dirty="0" err="1" smtClean="0"/>
              <a:t>salary</a:t>
            </a:r>
            <a:r>
              <a:rPr lang="fr-FR" dirty="0" smtClean="0"/>
              <a:t> </a:t>
            </a:r>
            <a:r>
              <a:rPr lang="fr-FR" dirty="0" err="1" smtClean="0"/>
              <a:t>scales</a:t>
            </a:r>
            <a:r>
              <a:rPr lang="fr-FR" dirty="0" smtClean="0"/>
              <a:t> and long </a:t>
            </a:r>
            <a:r>
              <a:rPr lang="fr-FR" dirty="0" err="1" smtClean="0"/>
              <a:t>run</a:t>
            </a:r>
            <a:r>
              <a:rPr lang="fr-FR" dirty="0" smtClean="0"/>
              <a:t> </a:t>
            </a:r>
            <a:r>
              <a:rPr lang="fr-FR" dirty="0" err="1" smtClean="0"/>
              <a:t>labor</a:t>
            </a:r>
            <a:r>
              <a:rPr lang="fr-FR" dirty="0" smtClean="0"/>
              <a:t> </a:t>
            </a:r>
            <a:r>
              <a:rPr lang="fr-FR" dirty="0" err="1" smtClean="0"/>
              <a:t>contracts</a:t>
            </a:r>
            <a:endParaRPr lang="fr-FR" dirty="0" smtClean="0"/>
          </a:p>
          <a:p>
            <a:r>
              <a:rPr lang="fr-FR" dirty="0" err="1" smtClean="0"/>
              <a:t>Extreme</a:t>
            </a:r>
            <a:r>
              <a:rPr lang="fr-FR" dirty="0" smtClean="0"/>
              <a:t> case of hold-up </a:t>
            </a:r>
            <a:r>
              <a:rPr lang="fr-FR" dirty="0" err="1" smtClean="0"/>
              <a:t>problem</a:t>
            </a:r>
            <a:r>
              <a:rPr lang="fr-FR" dirty="0" smtClean="0"/>
              <a:t>: local </a:t>
            </a:r>
            <a:r>
              <a:rPr lang="fr-FR" dirty="0" err="1" smtClean="0"/>
              <a:t>monopsony</a:t>
            </a:r>
            <a:r>
              <a:rPr lang="fr-FR" dirty="0" smtClean="0"/>
              <a:t> power by </a:t>
            </a:r>
            <a:r>
              <a:rPr lang="fr-FR" dirty="0" err="1" smtClean="0"/>
              <a:t>employers</a:t>
            </a:r>
            <a:r>
              <a:rPr lang="fr-FR" dirty="0" smtClean="0"/>
              <a:t> to </a:t>
            </a:r>
            <a:r>
              <a:rPr lang="fr-FR" dirty="0" err="1" smtClean="0"/>
              <a:t>hire</a:t>
            </a:r>
            <a:r>
              <a:rPr lang="fr-FR" dirty="0" smtClean="0"/>
              <a:t> certain </a:t>
            </a:r>
            <a:r>
              <a:rPr lang="fr-FR" dirty="0" err="1" smtClean="0"/>
              <a:t>skill</a:t>
            </a:r>
            <a:r>
              <a:rPr lang="fr-FR" dirty="0" smtClean="0"/>
              <a:t> groups in certain areas; </a:t>
            </a:r>
            <a:r>
              <a:rPr lang="fr-FR" dirty="0" err="1" smtClean="0"/>
              <a:t>then</a:t>
            </a:r>
            <a:r>
              <a:rPr lang="fr-FR" dirty="0" smtClean="0"/>
              <a:t> the efficient </a:t>
            </a:r>
            <a:r>
              <a:rPr lang="fr-FR" dirty="0" err="1" smtClean="0"/>
              <a:t>policy</a:t>
            </a:r>
            <a:r>
              <a:rPr lang="fr-FR" dirty="0" smtClean="0"/>
              <a:t> </a:t>
            </a:r>
            <a:r>
              <a:rPr lang="fr-FR" dirty="0" err="1" smtClean="0"/>
              <a:t>response</a:t>
            </a:r>
            <a:r>
              <a:rPr lang="fr-FR" dirty="0" smtClean="0"/>
              <a:t> </a:t>
            </a:r>
            <a:r>
              <a:rPr lang="fr-FR" dirty="0" err="1" smtClean="0"/>
              <a:t>is</a:t>
            </a:r>
            <a:r>
              <a:rPr lang="fr-FR" dirty="0" smtClean="0"/>
              <a:t> to </a:t>
            </a:r>
            <a:r>
              <a:rPr lang="fr-FR" dirty="0" err="1" smtClean="0"/>
              <a:t>raise</a:t>
            </a:r>
            <a:r>
              <a:rPr lang="fr-FR" dirty="0" smtClean="0"/>
              <a:t> the minimum </a:t>
            </a:r>
            <a:r>
              <a:rPr lang="fr-FR" dirty="0" err="1" smtClean="0"/>
              <a:t>wage</a:t>
            </a:r>
            <a:r>
              <a:rPr lang="fr-FR" dirty="0" smtClean="0"/>
              <a:t> </a:t>
            </a:r>
          </a:p>
          <a:p>
            <a:r>
              <a:rPr lang="fr-FR" dirty="0" err="1" smtClean="0"/>
              <a:t>See</a:t>
            </a:r>
            <a:r>
              <a:rPr lang="fr-FR" dirty="0" smtClean="0"/>
              <a:t> </a:t>
            </a:r>
            <a:r>
              <a:rPr lang="fr-FR" dirty="0" err="1" smtClean="0">
                <a:hlinkClick r:id="rId2"/>
              </a:rPr>
              <a:t>Card</a:t>
            </a:r>
            <a:r>
              <a:rPr lang="fr-FR" dirty="0" smtClean="0">
                <a:hlinkClick r:id="rId2"/>
              </a:rPr>
              <a:t>-</a:t>
            </a:r>
            <a:r>
              <a:rPr lang="fr-FR" dirty="0" err="1" smtClean="0">
                <a:hlinkClick r:id="rId2"/>
              </a:rPr>
              <a:t>Krueger</a:t>
            </a:r>
            <a:r>
              <a:rPr lang="fr-FR" dirty="0" smtClean="0"/>
              <a:t> </a:t>
            </a:r>
            <a:r>
              <a:rPr lang="fr-FR" dirty="0" err="1" smtClean="0"/>
              <a:t>debate</a:t>
            </a:r>
            <a:r>
              <a:rPr lang="fr-FR" dirty="0" smtClean="0"/>
              <a:t>: </a:t>
            </a:r>
            <a:r>
              <a:rPr lang="fr-FR" dirty="0" err="1" smtClean="0"/>
              <a:t>when</a:t>
            </a:r>
            <a:r>
              <a:rPr lang="fr-FR" dirty="0" smtClean="0"/>
              <a:t> the minimum </a:t>
            </a:r>
            <a:r>
              <a:rPr lang="fr-FR" dirty="0" err="1" smtClean="0"/>
              <a:t>wage</a:t>
            </a:r>
            <a:r>
              <a:rPr lang="fr-FR" dirty="0" smtClean="0"/>
              <a:t> </a:t>
            </a:r>
            <a:r>
              <a:rPr lang="fr-FR" dirty="0" err="1" smtClean="0"/>
              <a:t>is</a:t>
            </a:r>
            <a:r>
              <a:rPr lang="fr-FR" dirty="0" smtClean="0"/>
              <a:t> </a:t>
            </a:r>
            <a:r>
              <a:rPr lang="fr-FR" dirty="0" err="1" smtClean="0"/>
              <a:t>very</a:t>
            </a:r>
            <a:r>
              <a:rPr lang="fr-FR" dirty="0" smtClean="0"/>
              <a:t> </a:t>
            </a:r>
            <a:r>
              <a:rPr lang="fr-FR" dirty="0" err="1" smtClean="0"/>
              <a:t>low</a:t>
            </a:r>
            <a:r>
              <a:rPr lang="fr-FR" dirty="0" smtClean="0"/>
              <a:t> (</a:t>
            </a:r>
            <a:r>
              <a:rPr lang="fr-FR" dirty="0" err="1" smtClean="0"/>
              <a:t>such</a:t>
            </a:r>
            <a:r>
              <a:rPr lang="fr-FR" dirty="0" smtClean="0"/>
              <a:t> as US in </a:t>
            </a:r>
            <a:r>
              <a:rPr lang="fr-FR" dirty="0" err="1" smtClean="0"/>
              <a:t>early</a:t>
            </a:r>
            <a:r>
              <a:rPr lang="fr-FR" dirty="0" smtClean="0"/>
              <a:t> 1990s… or in 2010s), </a:t>
            </a:r>
            <a:r>
              <a:rPr lang="fr-FR" dirty="0" err="1" smtClean="0"/>
              <a:t>rasing</a:t>
            </a:r>
            <a:r>
              <a:rPr lang="fr-FR" dirty="0" smtClean="0"/>
              <a:t> </a:t>
            </a:r>
            <a:r>
              <a:rPr lang="fr-FR" dirty="0" err="1" smtClean="0"/>
              <a:t>it</a:t>
            </a:r>
            <a:r>
              <a:rPr lang="fr-FR" dirty="0" smtClean="0"/>
              <a:t> </a:t>
            </a:r>
            <a:r>
              <a:rPr lang="fr-FR" dirty="0" err="1" smtClean="0"/>
              <a:t>can</a:t>
            </a:r>
            <a:r>
              <a:rPr lang="fr-FR" dirty="0" smtClean="0"/>
              <a:t> </a:t>
            </a:r>
            <a:r>
              <a:rPr lang="fr-FR" dirty="0" err="1" smtClean="0"/>
              <a:t>actually</a:t>
            </a:r>
            <a:r>
              <a:rPr lang="fr-FR" dirty="0" smtClean="0"/>
              <a:t> </a:t>
            </a:r>
            <a:r>
              <a:rPr lang="fr-FR" dirty="0" err="1" smtClean="0"/>
              <a:t>raise</a:t>
            </a:r>
            <a:r>
              <a:rPr lang="fr-FR" dirty="0" smtClean="0"/>
              <a:t> </a:t>
            </a:r>
            <a:r>
              <a:rPr lang="fr-FR" dirty="0" err="1" smtClean="0"/>
              <a:t>employement</a:t>
            </a:r>
            <a:r>
              <a:rPr lang="fr-FR" dirty="0" smtClean="0"/>
              <a:t> by </a:t>
            </a:r>
            <a:r>
              <a:rPr lang="fr-FR" dirty="0" err="1" smtClean="0"/>
              <a:t>raising</a:t>
            </a:r>
            <a:r>
              <a:rPr lang="fr-FR" dirty="0" smtClean="0"/>
              <a:t> </a:t>
            </a:r>
            <a:r>
              <a:rPr lang="fr-FR" dirty="0" err="1" smtClean="0"/>
              <a:t>labor</a:t>
            </a:r>
            <a:r>
              <a:rPr lang="fr-FR" dirty="0" smtClean="0"/>
              <a:t> </a:t>
            </a:r>
            <a:r>
              <a:rPr lang="fr-FR" dirty="0" err="1" smtClean="0"/>
              <a:t>supply</a:t>
            </a:r>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260648"/>
            <a:ext cx="9036496" cy="6597352"/>
          </a:xfrm>
        </p:spPr>
        <p:txBody>
          <a:bodyPr>
            <a:normAutofit fontScale="85000" lnSpcReduction="20000"/>
          </a:bodyPr>
          <a:lstStyle/>
          <a:p>
            <a:r>
              <a:rPr lang="fr-FR" dirty="0" smtClean="0"/>
              <a:t>Minimum </a:t>
            </a:r>
            <a:r>
              <a:rPr lang="fr-FR" dirty="0" err="1" smtClean="0"/>
              <a:t>wages</a:t>
            </a:r>
            <a:r>
              <a:rPr lang="fr-FR" dirty="0" smtClean="0"/>
              <a:t> have a </a:t>
            </a:r>
            <a:r>
              <a:rPr lang="fr-FR" dirty="0" err="1" smtClean="0"/>
              <a:t>rich</a:t>
            </a:r>
            <a:r>
              <a:rPr lang="fr-FR" dirty="0" smtClean="0"/>
              <a:t> and </a:t>
            </a:r>
            <a:r>
              <a:rPr lang="fr-FR" dirty="0" err="1" smtClean="0"/>
              <a:t>chaotic</a:t>
            </a:r>
            <a:r>
              <a:rPr lang="fr-FR" dirty="0" smtClean="0"/>
              <a:t> </a:t>
            </a:r>
            <a:r>
              <a:rPr lang="fr-FR" dirty="0" err="1" smtClean="0"/>
              <a:t>history</a:t>
            </a:r>
            <a:r>
              <a:rPr lang="fr-FR" dirty="0" smtClean="0"/>
              <a:t>: </a:t>
            </a:r>
            <a:r>
              <a:rPr lang="fr-FR" b="1" dirty="0" err="1" smtClean="0"/>
              <a:t>see</a:t>
            </a:r>
            <a:r>
              <a:rPr lang="fr-FR" b="1" dirty="0" smtClean="0"/>
              <a:t> graphs </a:t>
            </a:r>
            <a:r>
              <a:rPr lang="fr-FR" dirty="0" smtClean="0"/>
              <a:t>on US vs France 1950-2013</a:t>
            </a:r>
          </a:p>
          <a:p>
            <a:r>
              <a:rPr lang="fr-FR" dirty="0" smtClean="0"/>
              <a:t>A national minimum </a:t>
            </a:r>
            <a:r>
              <a:rPr lang="fr-FR" dirty="0" err="1" smtClean="0"/>
              <a:t>wage</a:t>
            </a:r>
            <a:r>
              <a:rPr lang="fr-FR" dirty="0" smtClean="0"/>
              <a:t> </a:t>
            </a:r>
            <a:r>
              <a:rPr lang="fr-FR" dirty="0" err="1" smtClean="0"/>
              <a:t>was</a:t>
            </a:r>
            <a:r>
              <a:rPr lang="fr-FR" dirty="0" smtClean="0"/>
              <a:t> </a:t>
            </a:r>
            <a:r>
              <a:rPr lang="fr-FR" dirty="0" err="1" smtClean="0"/>
              <a:t>introduced</a:t>
            </a:r>
            <a:r>
              <a:rPr lang="fr-FR" dirty="0" smtClean="0"/>
              <a:t> in the US in 1933; </a:t>
            </a:r>
            <a:r>
              <a:rPr lang="fr-FR" dirty="0" err="1" smtClean="0"/>
              <a:t>it</a:t>
            </a:r>
            <a:r>
              <a:rPr lang="fr-FR" dirty="0" smtClean="0"/>
              <a:t> </a:t>
            </a:r>
            <a:r>
              <a:rPr lang="fr-FR" dirty="0" err="1" smtClean="0"/>
              <a:t>is</a:t>
            </a:r>
            <a:r>
              <a:rPr lang="fr-FR" dirty="0" smtClean="0"/>
              <a:t> </a:t>
            </a:r>
            <a:r>
              <a:rPr lang="fr-FR" dirty="0" err="1" smtClean="0"/>
              <a:t>now</a:t>
            </a:r>
            <a:r>
              <a:rPr lang="fr-FR" dirty="0" smtClean="0"/>
              <a:t> </a:t>
            </a:r>
            <a:r>
              <a:rPr lang="fr-FR" dirty="0" err="1" smtClean="0"/>
              <a:t>equal</a:t>
            </a:r>
            <a:r>
              <a:rPr lang="fr-FR" dirty="0" smtClean="0"/>
              <a:t> to 7,2$/h, and </a:t>
            </a:r>
            <a:r>
              <a:rPr lang="fr-FR" dirty="0" err="1" smtClean="0"/>
              <a:t>Obama</a:t>
            </a:r>
            <a:r>
              <a:rPr lang="fr-FR" dirty="0" smtClean="0"/>
              <a:t> </a:t>
            </a:r>
            <a:r>
              <a:rPr lang="fr-FR" dirty="0" err="1" smtClean="0"/>
              <a:t>would</a:t>
            </a:r>
            <a:r>
              <a:rPr lang="fr-FR" dirty="0" smtClean="0"/>
              <a:t> </a:t>
            </a:r>
            <a:r>
              <a:rPr lang="fr-FR" dirty="0" err="1" smtClean="0"/>
              <a:t>like</a:t>
            </a:r>
            <a:r>
              <a:rPr lang="fr-FR" dirty="0" smtClean="0"/>
              <a:t> to </a:t>
            </a:r>
            <a:r>
              <a:rPr lang="fr-FR" dirty="0" err="1" smtClean="0"/>
              <a:t>raise</a:t>
            </a:r>
            <a:r>
              <a:rPr lang="fr-FR" dirty="0" smtClean="0"/>
              <a:t> </a:t>
            </a:r>
            <a:r>
              <a:rPr lang="fr-FR" dirty="0" err="1" smtClean="0"/>
              <a:t>it</a:t>
            </a:r>
            <a:r>
              <a:rPr lang="fr-FR" dirty="0" smtClean="0"/>
              <a:t> to 9$ in 2015-16 (</a:t>
            </a:r>
            <a:r>
              <a:rPr lang="fr-FR" dirty="0" err="1" smtClean="0"/>
              <a:t>very</a:t>
            </a:r>
            <a:r>
              <a:rPr lang="fr-FR" dirty="0" smtClean="0"/>
              <a:t> rare </a:t>
            </a:r>
            <a:r>
              <a:rPr lang="fr-FR" dirty="0" err="1" smtClean="0"/>
              <a:t>adjustments</a:t>
            </a:r>
            <a:r>
              <a:rPr lang="fr-FR" dirty="0" smtClean="0"/>
              <a:t> in the US)</a:t>
            </a:r>
          </a:p>
          <a:p>
            <a:r>
              <a:rPr lang="fr-FR" dirty="0" smtClean="0"/>
              <a:t>In France, MW </a:t>
            </a:r>
            <a:r>
              <a:rPr lang="fr-FR" dirty="0" err="1" smtClean="0"/>
              <a:t>introduced</a:t>
            </a:r>
            <a:r>
              <a:rPr lang="fr-FR" dirty="0" smtClean="0"/>
              <a:t> in 1950; </a:t>
            </a:r>
            <a:r>
              <a:rPr lang="fr-FR" dirty="0" err="1" smtClean="0"/>
              <a:t>now</a:t>
            </a:r>
            <a:r>
              <a:rPr lang="fr-FR" dirty="0" smtClean="0"/>
              <a:t> </a:t>
            </a:r>
            <a:r>
              <a:rPr lang="fr-FR" dirty="0" err="1" smtClean="0"/>
              <a:t>equal</a:t>
            </a:r>
            <a:r>
              <a:rPr lang="fr-FR" dirty="0" smtClean="0"/>
              <a:t> to 9,5€/h</a:t>
            </a:r>
          </a:p>
          <a:p>
            <a:r>
              <a:rPr lang="fr-FR" dirty="0" err="1" smtClean="0"/>
              <a:t>Introduced</a:t>
            </a:r>
            <a:r>
              <a:rPr lang="fr-FR" dirty="0" smtClean="0"/>
              <a:t> in UK in 1999 (6,2£/h, i..e. 8,1€)</a:t>
            </a:r>
          </a:p>
          <a:p>
            <a:r>
              <a:rPr lang="fr-FR" dirty="0" smtClean="0"/>
              <a:t>No national MW in Germany (but new </a:t>
            </a:r>
            <a:r>
              <a:rPr lang="fr-FR" dirty="0" err="1" smtClean="0"/>
              <a:t>Merkel</a:t>
            </a:r>
            <a:r>
              <a:rPr lang="fr-FR" dirty="0" smtClean="0"/>
              <a:t>-SPD coalition plans to </a:t>
            </a:r>
            <a:r>
              <a:rPr lang="fr-FR" dirty="0" err="1" smtClean="0"/>
              <a:t>introduce</a:t>
            </a:r>
            <a:r>
              <a:rPr lang="fr-FR" dirty="0" smtClean="0"/>
              <a:t> MW </a:t>
            </a:r>
            <a:r>
              <a:rPr lang="fr-FR" dirty="0" err="1" smtClean="0"/>
              <a:t>at</a:t>
            </a:r>
            <a:r>
              <a:rPr lang="fr-FR" dirty="0" smtClean="0"/>
              <a:t> 8,5€/h in 2014-15) or in </a:t>
            </a:r>
            <a:r>
              <a:rPr lang="fr-FR" dirty="0" err="1" smtClean="0"/>
              <a:t>Nordic</a:t>
            </a:r>
            <a:r>
              <a:rPr lang="fr-FR" dirty="0" smtClean="0"/>
              <a:t> countries, but </a:t>
            </a:r>
            <a:r>
              <a:rPr lang="fr-FR" dirty="0" err="1" smtClean="0"/>
              <a:t>binding</a:t>
            </a:r>
            <a:r>
              <a:rPr lang="fr-FR" dirty="0" smtClean="0"/>
              <a:t> </a:t>
            </a:r>
            <a:r>
              <a:rPr lang="fr-FR" dirty="0" err="1" smtClean="0"/>
              <a:t>salary</a:t>
            </a:r>
            <a:r>
              <a:rPr lang="fr-FR" dirty="0" smtClean="0"/>
              <a:t> </a:t>
            </a:r>
            <a:r>
              <a:rPr lang="fr-FR" dirty="0" err="1" smtClean="0"/>
              <a:t>scales</a:t>
            </a:r>
            <a:r>
              <a:rPr lang="fr-FR" dirty="0" smtClean="0"/>
              <a:t> </a:t>
            </a:r>
            <a:r>
              <a:rPr lang="fr-FR" dirty="0" err="1" smtClean="0"/>
              <a:t>negociated</a:t>
            </a:r>
            <a:r>
              <a:rPr lang="fr-FR" dirty="0" smtClean="0"/>
              <a:t> by unions and </a:t>
            </a:r>
            <a:r>
              <a:rPr lang="fr-FR" dirty="0" err="1" smtClean="0"/>
              <a:t>employers</a:t>
            </a:r>
            <a:endParaRPr lang="fr-FR" dirty="0" smtClean="0"/>
          </a:p>
          <a:p>
            <a:r>
              <a:rPr lang="fr-FR" dirty="0" smtClean="0"/>
              <a:t>Minimum </a:t>
            </a:r>
            <a:r>
              <a:rPr lang="fr-FR" dirty="0" err="1" smtClean="0"/>
              <a:t>wages</a:t>
            </a:r>
            <a:r>
              <a:rPr lang="fr-FR" dirty="0" smtClean="0"/>
              <a:t> are </a:t>
            </a:r>
            <a:r>
              <a:rPr lang="fr-FR" dirty="0" err="1" smtClean="0"/>
              <a:t>useful</a:t>
            </a:r>
            <a:r>
              <a:rPr lang="fr-FR" dirty="0" smtClean="0"/>
              <a:t>, but </a:t>
            </a:r>
            <a:r>
              <a:rPr lang="fr-FR" dirty="0" err="1" smtClean="0"/>
              <a:t>it’s</a:t>
            </a:r>
            <a:r>
              <a:rPr lang="fr-FR" dirty="0" smtClean="0"/>
              <a:t> all a </a:t>
            </a:r>
            <a:r>
              <a:rPr lang="fr-FR" dirty="0" err="1" smtClean="0"/>
              <a:t>matter</a:t>
            </a:r>
            <a:r>
              <a:rPr lang="fr-FR" dirty="0" smtClean="0"/>
              <a:t> of </a:t>
            </a:r>
            <a:r>
              <a:rPr lang="fr-FR" dirty="0" err="1" smtClean="0"/>
              <a:t>degree</a:t>
            </a:r>
            <a:r>
              <a:rPr lang="fr-FR" dirty="0" smtClean="0"/>
              <a:t>; and the right </a:t>
            </a:r>
            <a:r>
              <a:rPr lang="fr-FR" dirty="0" err="1" smtClean="0"/>
              <a:t>level</a:t>
            </a:r>
            <a:r>
              <a:rPr lang="fr-FR" dirty="0" smtClean="0"/>
              <a:t> </a:t>
            </a:r>
            <a:r>
              <a:rPr lang="fr-FR" dirty="0" err="1" smtClean="0"/>
              <a:t>also</a:t>
            </a:r>
            <a:r>
              <a:rPr lang="fr-FR" dirty="0" smtClean="0"/>
              <a:t> </a:t>
            </a:r>
            <a:r>
              <a:rPr lang="fr-FR" dirty="0" err="1" smtClean="0"/>
              <a:t>depends</a:t>
            </a:r>
            <a:r>
              <a:rPr lang="fr-FR" dirty="0" smtClean="0"/>
              <a:t> on the </a:t>
            </a:r>
            <a:r>
              <a:rPr lang="fr-FR" dirty="0" err="1" smtClean="0"/>
              <a:t>tax</a:t>
            </a:r>
            <a:r>
              <a:rPr lang="fr-FR" dirty="0" smtClean="0"/>
              <a:t> system and the </a:t>
            </a:r>
            <a:r>
              <a:rPr lang="fr-FR" dirty="0" err="1" smtClean="0"/>
              <a:t>education</a:t>
            </a:r>
            <a:r>
              <a:rPr lang="fr-FR" dirty="0" smtClean="0"/>
              <a:t> system </a:t>
            </a:r>
          </a:p>
          <a:p>
            <a:r>
              <a:rPr lang="fr-FR" dirty="0" smtClean="0"/>
              <a:t>If </a:t>
            </a:r>
            <a:r>
              <a:rPr lang="fr-FR" dirty="0" err="1" smtClean="0"/>
              <a:t>high</a:t>
            </a:r>
            <a:r>
              <a:rPr lang="fr-FR" dirty="0" smtClean="0"/>
              <a:t> </a:t>
            </a:r>
            <a:r>
              <a:rPr lang="fr-FR" dirty="0" err="1" smtClean="0"/>
              <a:t>low</a:t>
            </a:r>
            <a:r>
              <a:rPr lang="fr-FR" dirty="0" smtClean="0"/>
              <a:t>-</a:t>
            </a:r>
            <a:r>
              <a:rPr lang="fr-FR" dirty="0" err="1" smtClean="0"/>
              <a:t>wage</a:t>
            </a:r>
            <a:r>
              <a:rPr lang="fr-FR" dirty="0" smtClean="0"/>
              <a:t> </a:t>
            </a:r>
            <a:r>
              <a:rPr lang="fr-FR" dirty="0" err="1" smtClean="0"/>
              <a:t>payroll</a:t>
            </a:r>
            <a:r>
              <a:rPr lang="fr-FR" dirty="0" smtClean="0"/>
              <a:t> </a:t>
            </a:r>
            <a:r>
              <a:rPr lang="fr-FR" dirty="0" err="1" smtClean="0"/>
              <a:t>tax</a:t>
            </a:r>
            <a:r>
              <a:rPr lang="fr-FR" dirty="0" smtClean="0"/>
              <a:t> &amp; </a:t>
            </a:r>
            <a:r>
              <a:rPr lang="fr-FR" dirty="0" err="1" smtClean="0"/>
              <a:t>poor</a:t>
            </a:r>
            <a:r>
              <a:rPr lang="fr-FR" dirty="0" smtClean="0"/>
              <a:t> training system for </a:t>
            </a:r>
            <a:r>
              <a:rPr lang="fr-FR" dirty="0" err="1" smtClean="0"/>
              <a:t>low</a:t>
            </a:r>
            <a:r>
              <a:rPr lang="fr-FR" dirty="0" smtClean="0"/>
              <a:t>-</a:t>
            </a:r>
            <a:r>
              <a:rPr lang="fr-FR" dirty="0" err="1" smtClean="0"/>
              <a:t>skill</a:t>
            </a:r>
            <a:r>
              <a:rPr lang="fr-FR" dirty="0" smtClean="0"/>
              <a:t> </a:t>
            </a:r>
            <a:r>
              <a:rPr lang="fr-FR" dirty="0" err="1" smtClean="0"/>
              <a:t>workers</a:t>
            </a:r>
            <a:r>
              <a:rPr lang="fr-FR" dirty="0" smtClean="0"/>
              <a:t>, </a:t>
            </a:r>
            <a:r>
              <a:rPr lang="fr-FR" dirty="0" err="1" smtClean="0"/>
              <a:t>then</a:t>
            </a:r>
            <a:r>
              <a:rPr lang="fr-FR" dirty="0" smtClean="0"/>
              <a:t> the </a:t>
            </a:r>
            <a:r>
              <a:rPr lang="fr-FR" dirty="0" err="1" smtClean="0"/>
              <a:t>employment</a:t>
            </a:r>
            <a:r>
              <a:rPr lang="fr-FR" dirty="0" smtClean="0"/>
              <a:t> </a:t>
            </a:r>
            <a:r>
              <a:rPr lang="fr-FR" dirty="0" err="1" smtClean="0"/>
              <a:t>cost</a:t>
            </a:r>
            <a:r>
              <a:rPr lang="fr-FR" dirty="0" smtClean="0"/>
              <a:t> of </a:t>
            </a:r>
            <a:r>
              <a:rPr lang="fr-FR" dirty="0" err="1" smtClean="0"/>
              <a:t>high</a:t>
            </a:r>
            <a:r>
              <a:rPr lang="fr-FR" dirty="0" smtClean="0"/>
              <a:t> minimum </a:t>
            </a:r>
            <a:r>
              <a:rPr lang="fr-FR" dirty="0" err="1" smtClean="0"/>
              <a:t>wages</a:t>
            </a:r>
            <a:r>
              <a:rPr lang="fr-FR" dirty="0" smtClean="0"/>
              <a:t> </a:t>
            </a:r>
            <a:r>
              <a:rPr lang="fr-FR" dirty="0" err="1" smtClean="0"/>
              <a:t>can</a:t>
            </a:r>
            <a:r>
              <a:rPr lang="fr-FR" dirty="0" smtClean="0"/>
              <a:t> </a:t>
            </a:r>
            <a:r>
              <a:rPr lang="fr-FR" dirty="0" err="1" smtClean="0"/>
              <a:t>be</a:t>
            </a:r>
            <a:r>
              <a:rPr lang="fr-FR" dirty="0" smtClean="0"/>
              <a:t> </a:t>
            </a:r>
            <a:r>
              <a:rPr lang="fr-FR" dirty="0" err="1" smtClean="0"/>
              <a:t>very</a:t>
            </a:r>
            <a:r>
              <a:rPr lang="fr-FR" dirty="0" smtClean="0"/>
              <a:t> large </a:t>
            </a:r>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ChangeAspect="1"/>
          </p:cNvGraphicFramePr>
          <p:nvPr>
            <p:ph idx="1"/>
          </p:nvPr>
        </p:nvGraphicFramePr>
        <p:xfrm>
          <a:off x="0" y="0"/>
          <a:ext cx="9143999" cy="6858000"/>
        </p:xfrm>
        <a:graphic>
          <a:graphicData uri="http://schemas.openxmlformats.org/presentationml/2006/ole">
            <p:oleObj spid="_x0000_s67586" name="Acrobat Document" r:id="rId3" imgW="6416596" imgH="4534293" progId="AcroExch.Document.11">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ChangeAspect="1"/>
          </p:cNvGraphicFramePr>
          <p:nvPr>
            <p:ph idx="1"/>
          </p:nvPr>
        </p:nvGraphicFramePr>
        <p:xfrm>
          <a:off x="107504" y="0"/>
          <a:ext cx="8928991" cy="6741368"/>
        </p:xfrm>
        <a:graphic>
          <a:graphicData uri="http://schemas.openxmlformats.org/presentationml/2006/ole">
            <p:oleObj spid="_x0000_s68610" name="Acrobat Document" r:id="rId3" imgW="6416596" imgH="4534293" progId="AcroExch.Document.11">
              <p:embed/>
            </p:oleObj>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8928992" cy="6624736"/>
        </p:xfrm>
        <a:graphic>
          <a:graphicData uri="http://schemas.openxmlformats.org/presentationml/2006/ole">
            <p:oleObj spid="_x0000_s14338" name="Acrobat Document" r:id="rId3" imgW="6416596" imgH="4534293" progId="AcroExch.Document.11">
              <p:embed/>
            </p:oleObj>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856984" cy="6336704"/>
          </a:xfrm>
        </p:spPr>
        <p:txBody>
          <a:bodyPr>
            <a:normAutofit fontScale="92500" lnSpcReduction="20000"/>
          </a:bodyPr>
          <a:lstStyle/>
          <a:p>
            <a:pPr>
              <a:buNone/>
            </a:pPr>
            <a:endParaRPr lang="fr-FR" dirty="0" smtClean="0"/>
          </a:p>
          <a:p>
            <a:r>
              <a:rPr lang="en-US" sz="2600" dirty="0" smtClean="0"/>
              <a:t>Top wages = other key limitation of the perfect-competition model:  with a pure “education </a:t>
            </a:r>
            <a:r>
              <a:rPr lang="en-US" sz="2600" dirty="0" err="1" smtClean="0"/>
              <a:t>vs</a:t>
            </a:r>
            <a:r>
              <a:rPr lang="en-US" sz="2600" dirty="0" smtClean="0"/>
              <a:t> technology” story, it is difficult to understand why the recent rise in inequality is so much concentrated within very top incomes, and why it occurred in some countries and not in others (globalization and technical change occurred everywhere: Japan, Germany, France.., not only US-UK)</a:t>
            </a:r>
          </a:p>
          <a:p>
            <a:r>
              <a:rPr lang="en-US" sz="2600" dirty="0" smtClean="0"/>
              <a:t>A model with imperfect competition and CEO bargaining power (CEOs can sometime extract some than their marginal product, and they do so more intensively when top tax rates are lower) is more promising</a:t>
            </a:r>
          </a:p>
          <a:p>
            <a:r>
              <a:rPr lang="en-US" sz="2600" dirty="0" smtClean="0"/>
              <a:t>In particular, this can explain why top income shares increased more in countries with the largest decline in top tax rates since the 1970s-80s (i.e. US-UK rather than Japan-Germany-France-etc.)</a:t>
            </a:r>
          </a:p>
          <a:p>
            <a:r>
              <a:rPr lang="en-US" sz="2600" dirty="0" smtClean="0"/>
              <a:t>For a theoretical model and empirical test based upon this intuition, see </a:t>
            </a:r>
            <a:r>
              <a:rPr lang="en-US" sz="2600" dirty="0" smtClean="0"/>
              <a:t>Piketty-Saez-</a:t>
            </a:r>
            <a:r>
              <a:rPr lang="en-US" sz="2600" dirty="0" err="1" smtClean="0"/>
              <a:t>Stantcheva</a:t>
            </a:r>
            <a:r>
              <a:rPr lang="en-US" sz="2600" dirty="0" smtClean="0"/>
              <a:t>, </a:t>
            </a:r>
            <a:r>
              <a:rPr lang="en-US" sz="2600" dirty="0" smtClean="0">
                <a:hlinkClick r:id="rId2"/>
              </a:rPr>
              <a:t>AEJ 2014</a:t>
            </a:r>
            <a:r>
              <a:rPr lang="en-US" sz="2600" dirty="0" smtClean="0"/>
              <a:t> (see also </a:t>
            </a:r>
            <a:r>
              <a:rPr lang="en-US" sz="2600" dirty="0" smtClean="0">
                <a:hlinkClick r:id="rId3"/>
              </a:rPr>
              <a:t>Slides</a:t>
            </a:r>
            <a:r>
              <a:rPr lang="en-US" sz="2600" dirty="0" smtClean="0"/>
              <a:t>)</a:t>
            </a:r>
          </a:p>
          <a:p>
            <a:pPr>
              <a:buNone/>
            </a:pPr>
            <a:endParaRPr lang="en-US" sz="2600" dirty="0" smtClean="0"/>
          </a:p>
          <a:p>
            <a:r>
              <a:rPr lang="en-US" sz="2600" b="1" dirty="0" smtClean="0"/>
              <a:t>To summarize: higher US wage inequality is both a matter of unequal skill and a </a:t>
            </a:r>
            <a:r>
              <a:rPr lang="en-US" sz="2600" b="1" dirty="0" err="1" smtClean="0"/>
              <a:t>mattter</a:t>
            </a:r>
            <a:r>
              <a:rPr lang="en-US" sz="2600" b="1" dirty="0" smtClean="0"/>
              <a:t> of institutions</a:t>
            </a:r>
            <a:endParaRPr lang="fr-FR"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8928992" cy="6624736"/>
        </p:xfrm>
        <a:graphic>
          <a:graphicData uri="http://schemas.openxmlformats.org/presentationml/2006/ole">
            <p:oleObj spid="_x0000_s15362" name="Acrobat Document" r:id="rId3" imgW="6416596" imgH="4534293" progId="AcroExch.Document.11">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683568" y="0"/>
          <a:ext cx="8136904" cy="6858000"/>
        </p:xfrm>
        <a:graphic>
          <a:graphicData uri="http://schemas.openxmlformats.org/presentationml/2006/ole">
            <p:oleObj spid="_x0000_s1026" name="Acrobat Document" r:id="rId3" imgW="6416596" imgH="4534293" progId="AcroExch.Document.11">
              <p:embed/>
            </p:oleObj>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8928992" cy="6624736"/>
        </p:xfrm>
        <a:graphic>
          <a:graphicData uri="http://schemas.openxmlformats.org/presentationml/2006/ole">
            <p:oleObj spid="_x0000_s16386" name="Acrobat Document" r:id="rId3" imgW="6416596" imgH="4534293" progId="AcroExch.Document.11">
              <p:embed/>
            </p:oleObj>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 y="0"/>
          <a:ext cx="9036496" cy="6858000"/>
        </p:xfrm>
        <a:graphic>
          <a:graphicData uri="http://schemas.openxmlformats.org/presentationml/2006/ole">
            <p:oleObj spid="_x0000_s17410" name="Acrobat Document" r:id="rId3" imgW="6416596" imgH="4534293" progId="AcroExch.Document.11">
              <p:embed/>
            </p:oleObj>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0"/>
          <a:ext cx="9036496" cy="6858000"/>
        </p:xfrm>
        <a:graphic>
          <a:graphicData uri="http://schemas.openxmlformats.org/presentationml/2006/ole">
            <p:oleObj spid="_x0000_s18434" name="Acrobat Document" r:id="rId3" imgW="6416596" imgH="4534293" progId="AcroExch.Document.11">
              <p:embed/>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8928992" cy="6741368"/>
        </p:xfrm>
        <a:graphic>
          <a:graphicData uri="http://schemas.openxmlformats.org/presentationml/2006/ole">
            <p:oleObj spid="_x0000_s19458" name="Acrobat Document" r:id="rId3" imgW="6416596" imgH="4534293" progId="AcroExch.Document.11">
              <p:embed/>
            </p:oleObj>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79513" y="116632"/>
          <a:ext cx="8856984" cy="6624736"/>
        </p:xfrm>
        <a:graphic>
          <a:graphicData uri="http://schemas.openxmlformats.org/presentationml/2006/ole">
            <p:oleObj spid="_x0000_s20482" name="Acrobat Document" r:id="rId3" imgW="6416596" imgH="4534293" progId="AcroExch.Document.11">
              <p:embed/>
            </p:oleObj>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79513" y="188640"/>
          <a:ext cx="8856984" cy="6480720"/>
        </p:xfrm>
        <a:graphic>
          <a:graphicData uri="http://schemas.openxmlformats.org/presentationml/2006/ole">
            <p:oleObj spid="_x0000_s21506" name="Acrobat Document" r:id="rId3" imgW="6416596" imgH="4534293" progId="AcroExch.Document.11">
              <p:embed/>
            </p:oleObj>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err="1" smtClean="0"/>
              <a:t>Inequality</a:t>
            </a:r>
            <a:r>
              <a:rPr lang="fr-FR" sz="3600" dirty="0" smtClean="0"/>
              <a:t> in </a:t>
            </a:r>
            <a:r>
              <a:rPr lang="fr-FR" sz="3600" dirty="0" err="1" smtClean="0"/>
              <a:t>poor</a:t>
            </a:r>
            <a:r>
              <a:rPr lang="fr-FR" sz="3600" dirty="0" smtClean="0"/>
              <a:t> and </a:t>
            </a:r>
            <a:r>
              <a:rPr lang="fr-FR" sz="3600" dirty="0" err="1" smtClean="0"/>
              <a:t>emerging</a:t>
            </a:r>
            <a:r>
              <a:rPr lang="fr-FR" sz="3600" dirty="0" smtClean="0"/>
              <a:t> countries</a:t>
            </a:r>
            <a:endParaRPr lang="fr-FR" sz="3600" dirty="0"/>
          </a:p>
        </p:txBody>
      </p:sp>
      <p:sp>
        <p:nvSpPr>
          <p:cNvPr id="3" name="Espace réservé du contenu 2"/>
          <p:cNvSpPr>
            <a:spLocks noGrp="1"/>
          </p:cNvSpPr>
          <p:nvPr>
            <p:ph idx="1"/>
          </p:nvPr>
        </p:nvSpPr>
        <p:spPr>
          <a:xfrm>
            <a:off x="323528" y="1600200"/>
            <a:ext cx="8640960" cy="4525963"/>
          </a:xfrm>
        </p:spPr>
        <p:txBody>
          <a:bodyPr>
            <a:normAutofit fontScale="85000" lnSpcReduction="10000"/>
          </a:bodyPr>
          <a:lstStyle/>
          <a:p>
            <a:r>
              <a:rPr lang="fr-FR" dirty="0" smtClean="0"/>
              <a:t>Much </a:t>
            </a:r>
            <a:r>
              <a:rPr lang="fr-FR" dirty="0" err="1" smtClean="0"/>
              <a:t>less</a:t>
            </a:r>
            <a:r>
              <a:rPr lang="fr-FR" dirty="0" smtClean="0"/>
              <a:t> </a:t>
            </a:r>
            <a:r>
              <a:rPr lang="fr-FR" dirty="0" err="1" smtClean="0"/>
              <a:t>historical</a:t>
            </a:r>
            <a:r>
              <a:rPr lang="fr-FR" dirty="0" smtClean="0"/>
              <a:t> </a:t>
            </a:r>
            <a:r>
              <a:rPr lang="fr-FR" dirty="0" err="1" smtClean="0"/>
              <a:t>research</a:t>
            </a:r>
            <a:r>
              <a:rPr lang="fr-FR" dirty="0" smtClean="0"/>
              <a:t> </a:t>
            </a:r>
            <a:r>
              <a:rPr lang="fr-FR" dirty="0" err="1" smtClean="0"/>
              <a:t>than</a:t>
            </a:r>
            <a:r>
              <a:rPr lang="fr-FR" dirty="0" smtClean="0"/>
              <a:t> for </a:t>
            </a:r>
            <a:r>
              <a:rPr lang="fr-FR" dirty="0" err="1" smtClean="0"/>
              <a:t>rich</a:t>
            </a:r>
            <a:r>
              <a:rPr lang="fr-FR" dirty="0" smtClean="0"/>
              <a:t> countries; </a:t>
            </a:r>
            <a:r>
              <a:rPr lang="fr-FR" dirty="0" err="1" smtClean="0"/>
              <a:t>highly</a:t>
            </a:r>
            <a:r>
              <a:rPr lang="fr-FR" dirty="0" smtClean="0"/>
              <a:t> </a:t>
            </a:r>
            <a:r>
              <a:rPr lang="fr-FR" dirty="0" err="1" smtClean="0"/>
              <a:t>imperfect</a:t>
            </a:r>
            <a:r>
              <a:rPr lang="fr-FR" dirty="0" smtClean="0"/>
              <a:t> data sources</a:t>
            </a:r>
          </a:p>
          <a:p>
            <a:r>
              <a:rPr lang="fr-FR" dirty="0" err="1" smtClean="0"/>
              <a:t>Existing</a:t>
            </a:r>
            <a:r>
              <a:rPr lang="fr-FR" dirty="0" smtClean="0"/>
              <a:t> </a:t>
            </a:r>
            <a:r>
              <a:rPr lang="fr-FR" dirty="0" err="1" smtClean="0"/>
              <a:t>series</a:t>
            </a:r>
            <a:r>
              <a:rPr lang="fr-FR" dirty="0" smtClean="0"/>
              <a:t> </a:t>
            </a:r>
            <a:r>
              <a:rPr lang="fr-FR" dirty="0" err="1" smtClean="0"/>
              <a:t>suggest</a:t>
            </a:r>
            <a:r>
              <a:rPr lang="fr-FR" dirty="0" smtClean="0"/>
              <a:t> a long-</a:t>
            </a:r>
            <a:r>
              <a:rPr lang="fr-FR" dirty="0" err="1" smtClean="0"/>
              <a:t>run</a:t>
            </a:r>
            <a:r>
              <a:rPr lang="fr-FR" dirty="0" smtClean="0"/>
              <a:t> U-</a:t>
            </a:r>
            <a:r>
              <a:rPr lang="fr-FR" dirty="0" err="1" smtClean="0"/>
              <a:t>shaped</a:t>
            </a:r>
            <a:r>
              <a:rPr lang="fr-FR" dirty="0" smtClean="0"/>
              <a:t> pattern, </a:t>
            </a:r>
            <a:r>
              <a:rPr lang="fr-FR" dirty="0" err="1" smtClean="0"/>
              <a:t>with</a:t>
            </a:r>
            <a:r>
              <a:rPr lang="fr-FR" dirty="0" smtClean="0"/>
              <a:t> </a:t>
            </a:r>
            <a:r>
              <a:rPr lang="fr-FR" dirty="0" err="1" smtClean="0"/>
              <a:t>orders</a:t>
            </a:r>
            <a:r>
              <a:rPr lang="fr-FR" dirty="0" smtClean="0"/>
              <a:t> of </a:t>
            </a:r>
            <a:r>
              <a:rPr lang="fr-FR" dirty="0" err="1" smtClean="0"/>
              <a:t>maginitude</a:t>
            </a:r>
            <a:r>
              <a:rPr lang="fr-FR" dirty="0" smtClean="0"/>
              <a:t> close to </a:t>
            </a:r>
            <a:r>
              <a:rPr lang="fr-FR" dirty="0" err="1" smtClean="0"/>
              <a:t>rich</a:t>
            </a:r>
            <a:r>
              <a:rPr lang="fr-FR" dirty="0" smtClean="0"/>
              <a:t> countries: </a:t>
            </a:r>
            <a:r>
              <a:rPr lang="fr-FR" dirty="0" err="1" smtClean="0"/>
              <a:t>e.g</a:t>
            </a:r>
            <a:r>
              <a:rPr lang="fr-FR" dirty="0" smtClean="0"/>
              <a:t>. in </a:t>
            </a:r>
            <a:r>
              <a:rPr lang="fr-FR" dirty="0" err="1" smtClean="0"/>
              <a:t>India</a:t>
            </a:r>
            <a:r>
              <a:rPr lang="fr-FR" dirty="0" smtClean="0"/>
              <a:t>, </a:t>
            </a:r>
            <a:r>
              <a:rPr lang="fr-FR" dirty="0" err="1" smtClean="0"/>
              <a:t>Indonesia</a:t>
            </a:r>
            <a:r>
              <a:rPr lang="fr-FR" dirty="0" smtClean="0"/>
              <a:t>, South </a:t>
            </a:r>
            <a:r>
              <a:rPr lang="fr-FR" dirty="0" err="1" smtClean="0"/>
              <a:t>Africa</a:t>
            </a:r>
            <a:r>
              <a:rPr lang="fr-FR" dirty="0" smtClean="0"/>
              <a:t>, top 1% </a:t>
            </a:r>
            <a:r>
              <a:rPr lang="fr-FR" dirty="0" err="1" smtClean="0"/>
              <a:t>income</a:t>
            </a:r>
            <a:r>
              <a:rPr lang="fr-FR" dirty="0" smtClean="0"/>
              <a:t> </a:t>
            </a:r>
            <a:r>
              <a:rPr lang="fr-FR" dirty="0" err="1" smtClean="0"/>
              <a:t>shares</a:t>
            </a:r>
            <a:r>
              <a:rPr lang="fr-FR" dirty="0" smtClean="0"/>
              <a:t> </a:t>
            </a:r>
            <a:r>
              <a:rPr lang="fr-FR" dirty="0" err="1" smtClean="0"/>
              <a:t>seem</a:t>
            </a:r>
            <a:r>
              <a:rPr lang="fr-FR" dirty="0" smtClean="0"/>
              <a:t> to </a:t>
            </a:r>
            <a:r>
              <a:rPr lang="fr-FR" dirty="0" err="1" smtClean="0"/>
              <a:t>be</a:t>
            </a:r>
            <a:r>
              <a:rPr lang="fr-FR" dirty="0" smtClean="0"/>
              <a:t> close to 15-20% in 2000-10, i.e. close to </a:t>
            </a:r>
            <a:r>
              <a:rPr lang="fr-FR" dirty="0" err="1" smtClean="0"/>
              <a:t>interwar</a:t>
            </a:r>
            <a:r>
              <a:rPr lang="fr-FR" dirty="0" smtClean="0"/>
              <a:t> </a:t>
            </a:r>
            <a:r>
              <a:rPr lang="fr-FR" dirty="0" err="1" smtClean="0"/>
              <a:t>levels</a:t>
            </a:r>
            <a:r>
              <a:rPr lang="fr-FR" dirty="0" smtClean="0"/>
              <a:t> in </a:t>
            </a:r>
            <a:r>
              <a:rPr lang="fr-FR" dirty="0" err="1" smtClean="0"/>
              <a:t>these</a:t>
            </a:r>
            <a:r>
              <a:rPr lang="fr-FR" dirty="0" smtClean="0"/>
              <a:t> countries, and </a:t>
            </a:r>
            <a:r>
              <a:rPr lang="fr-FR" dirty="0" err="1" smtClean="0"/>
              <a:t>less</a:t>
            </a:r>
            <a:r>
              <a:rPr lang="fr-FR" dirty="0" smtClean="0"/>
              <a:t> </a:t>
            </a:r>
            <a:r>
              <a:rPr lang="fr-FR" dirty="0" err="1" smtClean="0"/>
              <a:t>than</a:t>
            </a:r>
            <a:r>
              <a:rPr lang="fr-FR" dirty="0" smtClean="0"/>
              <a:t> </a:t>
            </a:r>
            <a:r>
              <a:rPr lang="fr-FR" dirty="0" err="1" smtClean="0"/>
              <a:t>today’s</a:t>
            </a:r>
            <a:r>
              <a:rPr lang="fr-FR" dirty="0" smtClean="0"/>
              <a:t> </a:t>
            </a:r>
            <a:r>
              <a:rPr lang="fr-FR" dirty="0" err="1" smtClean="0"/>
              <a:t>levels</a:t>
            </a:r>
            <a:r>
              <a:rPr lang="fr-FR" dirty="0" smtClean="0"/>
              <a:t> in US</a:t>
            </a:r>
          </a:p>
          <a:p>
            <a:r>
              <a:rPr lang="fr-FR" dirty="0" smtClean="0"/>
              <a:t>It </a:t>
            </a:r>
            <a:r>
              <a:rPr lang="fr-FR" dirty="0" err="1" smtClean="0"/>
              <a:t>is</a:t>
            </a:r>
            <a:r>
              <a:rPr lang="fr-FR" dirty="0" smtClean="0"/>
              <a:t> </a:t>
            </a:r>
            <a:r>
              <a:rPr lang="fr-FR" dirty="0" err="1" smtClean="0"/>
              <a:t>striking</a:t>
            </a:r>
            <a:r>
              <a:rPr lang="fr-FR" dirty="0" smtClean="0"/>
              <a:t> to </a:t>
            </a:r>
            <a:r>
              <a:rPr lang="fr-FR" dirty="0" err="1" smtClean="0"/>
              <a:t>see</a:t>
            </a:r>
            <a:r>
              <a:rPr lang="fr-FR" dirty="0" smtClean="0"/>
              <a:t> </a:t>
            </a:r>
            <a:r>
              <a:rPr lang="fr-FR" dirty="0" err="1" smtClean="0"/>
              <a:t>that</a:t>
            </a:r>
            <a:r>
              <a:rPr lang="fr-FR" dirty="0" smtClean="0"/>
              <a:t> </a:t>
            </a:r>
            <a:r>
              <a:rPr lang="fr-FR" dirty="0" err="1" smtClean="0"/>
              <a:t>inequality</a:t>
            </a:r>
            <a:r>
              <a:rPr lang="fr-FR" dirty="0" smtClean="0"/>
              <a:t> of </a:t>
            </a:r>
            <a:r>
              <a:rPr lang="fr-FR" dirty="0" err="1" smtClean="0"/>
              <a:t>labor</a:t>
            </a:r>
            <a:r>
              <a:rPr lang="fr-FR" dirty="0" smtClean="0"/>
              <a:t> </a:t>
            </a:r>
            <a:r>
              <a:rPr lang="fr-FR" dirty="0" err="1" smtClean="0"/>
              <a:t>income</a:t>
            </a:r>
            <a:r>
              <a:rPr lang="fr-FR" dirty="0" smtClean="0"/>
              <a:t> </a:t>
            </a:r>
            <a:r>
              <a:rPr lang="fr-FR" dirty="0" err="1" smtClean="0"/>
              <a:t>is</a:t>
            </a:r>
            <a:r>
              <a:rPr lang="fr-FR" dirty="0" smtClean="0"/>
              <a:t> </a:t>
            </a:r>
            <a:r>
              <a:rPr lang="fr-FR" dirty="0" err="1" smtClean="0"/>
              <a:t>higher</a:t>
            </a:r>
            <a:r>
              <a:rPr lang="fr-FR" dirty="0" smtClean="0"/>
              <a:t> in the US </a:t>
            </a:r>
            <a:r>
              <a:rPr lang="fr-FR" dirty="0" err="1" smtClean="0"/>
              <a:t>than</a:t>
            </a:r>
            <a:r>
              <a:rPr lang="fr-FR" dirty="0" smtClean="0"/>
              <a:t> in </a:t>
            </a:r>
            <a:r>
              <a:rPr lang="fr-FR" dirty="0" err="1" smtClean="0"/>
              <a:t>poor</a:t>
            </a:r>
            <a:r>
              <a:rPr lang="fr-FR" dirty="0" smtClean="0"/>
              <a:t> countries (</a:t>
            </a:r>
            <a:r>
              <a:rPr lang="fr-FR" dirty="0" err="1" smtClean="0"/>
              <a:t>except</a:t>
            </a:r>
            <a:r>
              <a:rPr lang="fr-FR" dirty="0" smtClean="0"/>
              <a:t> </a:t>
            </a:r>
            <a:r>
              <a:rPr lang="fr-FR" dirty="0" err="1" smtClean="0"/>
              <a:t>Colombia</a:t>
            </a:r>
            <a:r>
              <a:rPr lang="fr-FR" dirty="0" smtClean="0"/>
              <a:t>): </a:t>
            </a:r>
            <a:r>
              <a:rPr lang="fr-FR" dirty="0" err="1" smtClean="0"/>
              <a:t>very</a:t>
            </a:r>
            <a:r>
              <a:rPr lang="fr-FR" dirty="0" smtClean="0"/>
              <a:t> </a:t>
            </a:r>
            <a:r>
              <a:rPr lang="fr-FR" dirty="0" err="1" smtClean="0"/>
              <a:t>high</a:t>
            </a:r>
            <a:r>
              <a:rPr lang="fr-FR" dirty="0" smtClean="0"/>
              <a:t> </a:t>
            </a:r>
            <a:r>
              <a:rPr lang="fr-FR" dirty="0" err="1" smtClean="0"/>
              <a:t>inequality</a:t>
            </a:r>
            <a:r>
              <a:rPr lang="fr-FR" dirty="0" smtClean="0"/>
              <a:t> of </a:t>
            </a:r>
            <a:r>
              <a:rPr lang="fr-FR" dirty="0" err="1" smtClean="0"/>
              <a:t>skills</a:t>
            </a:r>
            <a:r>
              <a:rPr lang="fr-FR" dirty="0" smtClean="0"/>
              <a:t> in the US, or </a:t>
            </a:r>
            <a:r>
              <a:rPr lang="fr-FR" dirty="0" err="1" smtClean="0"/>
              <a:t>specific</a:t>
            </a:r>
            <a:r>
              <a:rPr lang="fr-FR" dirty="0" smtClean="0"/>
              <a:t> institutions/social </a:t>
            </a:r>
            <a:r>
              <a:rPr lang="fr-FR" dirty="0" err="1" smtClean="0"/>
              <a:t>norms</a:t>
            </a:r>
            <a:r>
              <a:rPr lang="fr-FR" dirty="0" smtClean="0"/>
              <a:t>, or data </a:t>
            </a:r>
            <a:r>
              <a:rPr lang="fr-FR" dirty="0" err="1" smtClean="0"/>
              <a:t>problems</a:t>
            </a:r>
            <a:r>
              <a:rPr lang="fr-FR" dirty="0" smtClean="0"/>
              <a:t>?  </a:t>
            </a:r>
            <a:endParaRPr lang="fr-F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 y="188640"/>
          <a:ext cx="8964488" cy="6480720"/>
        </p:xfrm>
        <a:graphic>
          <a:graphicData uri="http://schemas.openxmlformats.org/presentationml/2006/ole">
            <p:oleObj spid="_x0000_s22530" name="Acrobat Document" r:id="rId3" imgW="6416596" imgH="4534293" progId="AcroExch.Document.11">
              <p:embed/>
            </p:oleObj>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10000"/>
          </a:bodyPr>
          <a:lstStyle/>
          <a:p>
            <a:r>
              <a:rPr lang="fr-FR" dirty="0" smtClean="0"/>
              <a:t>China: official </a:t>
            </a:r>
            <a:r>
              <a:rPr lang="fr-FR" dirty="0" err="1" smtClean="0"/>
              <a:t>inequality</a:t>
            </a:r>
            <a:r>
              <a:rPr lang="fr-FR" dirty="0" smtClean="0"/>
              <a:t> </a:t>
            </a:r>
            <a:r>
              <a:rPr lang="fr-FR" dirty="0" err="1" smtClean="0"/>
              <a:t>estimates</a:t>
            </a:r>
            <a:r>
              <a:rPr lang="fr-FR" dirty="0" smtClean="0"/>
              <a:t> are </a:t>
            </a:r>
            <a:r>
              <a:rPr lang="fr-FR" dirty="0" err="1" smtClean="0"/>
              <a:t>unplausibly</a:t>
            </a:r>
            <a:r>
              <a:rPr lang="fr-FR" dirty="0" smtClean="0"/>
              <a:t> </a:t>
            </a:r>
            <a:r>
              <a:rPr lang="fr-FR" dirty="0" err="1" smtClean="0"/>
              <a:t>low</a:t>
            </a:r>
            <a:r>
              <a:rPr lang="fr-FR" dirty="0" smtClean="0"/>
              <a:t>; </a:t>
            </a:r>
            <a:r>
              <a:rPr lang="fr-FR" dirty="0" err="1" smtClean="0"/>
              <a:t>lack</a:t>
            </a:r>
            <a:r>
              <a:rPr lang="fr-FR" dirty="0" smtClean="0"/>
              <a:t> of </a:t>
            </a:r>
            <a:r>
              <a:rPr lang="fr-FR" dirty="0" err="1" smtClean="0"/>
              <a:t>transparency</a:t>
            </a:r>
            <a:r>
              <a:rPr lang="fr-FR" dirty="0" smtClean="0"/>
              <a:t> of </a:t>
            </a:r>
            <a:r>
              <a:rPr lang="fr-FR" dirty="0" err="1" smtClean="0"/>
              <a:t>tax</a:t>
            </a:r>
            <a:r>
              <a:rPr lang="fr-FR" dirty="0" smtClean="0"/>
              <a:t> </a:t>
            </a:r>
            <a:r>
              <a:rPr lang="fr-FR" dirty="0" err="1" smtClean="0"/>
              <a:t>statistics</a:t>
            </a:r>
            <a:r>
              <a:rPr lang="fr-FR" dirty="0" smtClean="0"/>
              <a:t>; new </a:t>
            </a:r>
            <a:r>
              <a:rPr lang="fr-FR" dirty="0" err="1" smtClean="0"/>
              <a:t>survey</a:t>
            </a:r>
            <a:r>
              <a:rPr lang="fr-FR" dirty="0" smtClean="0"/>
              <a:t> data on </a:t>
            </a:r>
            <a:r>
              <a:rPr lang="fr-FR" dirty="0" err="1" smtClean="0"/>
              <a:t>income</a:t>
            </a:r>
            <a:r>
              <a:rPr lang="fr-FR" dirty="0" smtClean="0"/>
              <a:t> and </a:t>
            </a:r>
            <a:r>
              <a:rPr lang="fr-FR" dirty="0" err="1" smtClean="0"/>
              <a:t>wealth</a:t>
            </a:r>
            <a:r>
              <a:rPr lang="fr-FR" dirty="0" smtClean="0"/>
              <a:t> </a:t>
            </a:r>
            <a:r>
              <a:rPr lang="fr-FR" dirty="0" err="1" smtClean="0"/>
              <a:t>recently</a:t>
            </a:r>
            <a:r>
              <a:rPr lang="fr-FR" dirty="0" smtClean="0"/>
              <a:t> </a:t>
            </a:r>
            <a:r>
              <a:rPr lang="fr-FR" dirty="0" err="1" smtClean="0"/>
              <a:t>collected</a:t>
            </a:r>
            <a:r>
              <a:rPr lang="fr-FR" dirty="0" smtClean="0"/>
              <a:t> by </a:t>
            </a:r>
            <a:r>
              <a:rPr lang="fr-FR" dirty="0" err="1" smtClean="0"/>
              <a:t>Chinese</a:t>
            </a:r>
            <a:r>
              <a:rPr lang="fr-FR" dirty="0" smtClean="0"/>
              <a:t> </a:t>
            </a:r>
            <a:r>
              <a:rPr lang="fr-FR" dirty="0" err="1" smtClean="0"/>
              <a:t>universities</a:t>
            </a:r>
            <a:r>
              <a:rPr lang="fr-FR" dirty="0" smtClean="0"/>
              <a:t> </a:t>
            </a:r>
            <a:r>
              <a:rPr lang="fr-FR" dirty="0" err="1" smtClean="0"/>
              <a:t>suggest</a:t>
            </a:r>
            <a:r>
              <a:rPr lang="fr-FR" dirty="0" smtClean="0"/>
              <a:t> </a:t>
            </a:r>
            <a:r>
              <a:rPr lang="fr-FR" dirty="0" err="1" smtClean="0"/>
              <a:t>high</a:t>
            </a:r>
            <a:r>
              <a:rPr lang="fr-FR" dirty="0" smtClean="0"/>
              <a:t> and </a:t>
            </a:r>
            <a:r>
              <a:rPr lang="fr-FR" dirty="0" err="1" smtClean="0"/>
              <a:t>rising</a:t>
            </a:r>
            <a:r>
              <a:rPr lang="fr-FR" dirty="0" smtClean="0"/>
              <a:t> </a:t>
            </a:r>
            <a:r>
              <a:rPr lang="fr-FR" dirty="0" err="1" smtClean="0"/>
              <a:t>inequality</a:t>
            </a:r>
            <a:endParaRPr lang="fr-FR" dirty="0" smtClean="0"/>
          </a:p>
          <a:p>
            <a:pPr>
              <a:buNone/>
            </a:pPr>
            <a:endParaRPr lang="fr-FR" dirty="0" smtClean="0"/>
          </a:p>
          <a:p>
            <a:r>
              <a:rPr lang="fr-FR" dirty="0" smtClean="0"/>
              <a:t>On-</a:t>
            </a:r>
            <a:r>
              <a:rPr lang="fr-FR" dirty="0" err="1" smtClean="0"/>
              <a:t>going</a:t>
            </a:r>
            <a:r>
              <a:rPr lang="fr-FR" dirty="0" smtClean="0"/>
              <a:t> </a:t>
            </a:r>
            <a:r>
              <a:rPr lang="fr-FR" dirty="0" err="1" smtClean="0"/>
              <a:t>research</a:t>
            </a:r>
            <a:r>
              <a:rPr lang="fr-FR" dirty="0" smtClean="0"/>
              <a:t> on colonial </a:t>
            </a:r>
            <a:r>
              <a:rPr lang="fr-FR" dirty="0" err="1" smtClean="0"/>
              <a:t>inequality</a:t>
            </a:r>
            <a:r>
              <a:rPr lang="fr-FR" dirty="0" smtClean="0"/>
              <a:t>: </a:t>
            </a:r>
            <a:r>
              <a:rPr lang="fr-FR" dirty="0" err="1" smtClean="0"/>
              <a:t>very</a:t>
            </a:r>
            <a:r>
              <a:rPr lang="fr-FR" dirty="0" smtClean="0"/>
              <a:t> </a:t>
            </a:r>
            <a:r>
              <a:rPr lang="fr-FR" dirty="0" err="1" smtClean="0"/>
              <a:t>high</a:t>
            </a:r>
            <a:r>
              <a:rPr lang="fr-FR" dirty="0" smtClean="0"/>
              <a:t> top </a:t>
            </a:r>
            <a:r>
              <a:rPr lang="fr-FR" dirty="0" err="1" smtClean="0"/>
              <a:t>shares</a:t>
            </a:r>
            <a:r>
              <a:rPr lang="fr-FR" dirty="0" smtClean="0"/>
              <a:t> due to </a:t>
            </a:r>
            <a:r>
              <a:rPr lang="fr-FR" dirty="0" err="1" smtClean="0"/>
              <a:t>tiny</a:t>
            </a:r>
            <a:r>
              <a:rPr lang="fr-FR" dirty="0" smtClean="0"/>
              <a:t> colonial </a:t>
            </a:r>
            <a:r>
              <a:rPr lang="fr-FR" dirty="0" err="1" smtClean="0"/>
              <a:t>elite</a:t>
            </a:r>
            <a:r>
              <a:rPr lang="fr-FR" dirty="0" smtClean="0"/>
              <a:t>? </a:t>
            </a:r>
            <a:r>
              <a:rPr lang="fr-FR" dirty="0" err="1" smtClean="0"/>
              <a:t>See</a:t>
            </a:r>
            <a:r>
              <a:rPr lang="fr-FR" dirty="0" smtClean="0"/>
              <a:t> </a:t>
            </a:r>
            <a:r>
              <a:rPr lang="fr-FR" dirty="0" err="1" smtClean="0"/>
              <a:t>recent</a:t>
            </a:r>
            <a:r>
              <a:rPr lang="fr-FR" dirty="0" smtClean="0"/>
              <a:t> </a:t>
            </a:r>
            <a:r>
              <a:rPr lang="fr-FR" dirty="0" err="1" smtClean="0"/>
              <a:t>work</a:t>
            </a:r>
            <a:r>
              <a:rPr lang="fr-FR" dirty="0" smtClean="0"/>
              <a:t> by Atkinson on UK colonies, and on-</a:t>
            </a:r>
            <a:r>
              <a:rPr lang="fr-FR" dirty="0" err="1" smtClean="0"/>
              <a:t>going</a:t>
            </a:r>
            <a:r>
              <a:rPr lang="fr-FR" dirty="0" smtClean="0"/>
              <a:t> </a:t>
            </a:r>
            <a:r>
              <a:rPr lang="fr-FR" dirty="0" err="1" smtClean="0"/>
              <a:t>work</a:t>
            </a:r>
            <a:r>
              <a:rPr lang="fr-FR" dirty="0" smtClean="0"/>
              <a:t> on French colonies</a:t>
            </a:r>
            <a:endParaRPr lang="fr-F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Inequality</a:t>
            </a:r>
            <a:r>
              <a:rPr lang="fr-FR" dirty="0" smtClean="0"/>
              <a:t> and the </a:t>
            </a:r>
            <a:r>
              <a:rPr lang="fr-FR" dirty="0" err="1" smtClean="0"/>
              <a:t>financial</a:t>
            </a:r>
            <a:r>
              <a:rPr lang="fr-FR" dirty="0" smtClean="0"/>
              <a:t> </a:t>
            </a:r>
            <a:r>
              <a:rPr lang="fr-FR" dirty="0" err="1" smtClean="0"/>
              <a:t>crisis</a:t>
            </a:r>
            <a:endParaRPr lang="fr-FR" dirty="0"/>
          </a:p>
        </p:txBody>
      </p:sp>
      <p:sp>
        <p:nvSpPr>
          <p:cNvPr id="3" name="Espace réservé du contenu 2"/>
          <p:cNvSpPr>
            <a:spLocks noGrp="1"/>
          </p:cNvSpPr>
          <p:nvPr>
            <p:ph idx="1"/>
          </p:nvPr>
        </p:nvSpPr>
        <p:spPr>
          <a:xfrm>
            <a:off x="457200" y="1600200"/>
            <a:ext cx="8363272" cy="4853136"/>
          </a:xfrm>
        </p:spPr>
        <p:txBody>
          <a:bodyPr>
            <a:normAutofit fontScale="77500" lnSpcReduction="20000"/>
          </a:bodyPr>
          <a:lstStyle/>
          <a:p>
            <a:r>
              <a:rPr lang="fr-FR" dirty="0" err="1" smtClean="0"/>
              <a:t>Rising</a:t>
            </a:r>
            <a:r>
              <a:rPr lang="fr-FR" dirty="0" smtClean="0"/>
              <a:t> top </a:t>
            </a:r>
            <a:r>
              <a:rPr lang="fr-FR" dirty="0" err="1" smtClean="0"/>
              <a:t>income</a:t>
            </a:r>
            <a:r>
              <a:rPr lang="fr-FR" dirty="0" smtClean="0"/>
              <a:t> </a:t>
            </a:r>
            <a:r>
              <a:rPr lang="fr-FR" dirty="0" err="1" smtClean="0"/>
              <a:t>shares</a:t>
            </a:r>
            <a:r>
              <a:rPr lang="fr-FR" dirty="0" smtClean="0"/>
              <a:t> and stagnant </a:t>
            </a:r>
            <a:r>
              <a:rPr lang="fr-FR" dirty="0" err="1" smtClean="0"/>
              <a:t>median</a:t>
            </a:r>
            <a:r>
              <a:rPr lang="fr-FR" dirty="0" smtClean="0"/>
              <a:t> </a:t>
            </a:r>
            <a:r>
              <a:rPr lang="fr-FR" dirty="0" err="1" smtClean="0"/>
              <a:t>incomes</a:t>
            </a:r>
            <a:r>
              <a:rPr lang="fr-FR" dirty="0" smtClean="0"/>
              <a:t> have </a:t>
            </a:r>
            <a:r>
              <a:rPr lang="fr-FR" dirty="0" err="1" smtClean="0"/>
              <a:t>probably</a:t>
            </a:r>
            <a:r>
              <a:rPr lang="fr-FR" dirty="0" smtClean="0"/>
              <a:t> </a:t>
            </a:r>
            <a:r>
              <a:rPr lang="fr-FR" dirty="0" err="1" smtClean="0"/>
              <a:t>contributed</a:t>
            </a:r>
            <a:r>
              <a:rPr lang="fr-FR" dirty="0" smtClean="0"/>
              <a:t> to </a:t>
            </a:r>
            <a:r>
              <a:rPr lang="fr-FR" dirty="0" err="1" smtClean="0"/>
              <a:t>rising</a:t>
            </a:r>
            <a:r>
              <a:rPr lang="fr-FR" dirty="0" smtClean="0"/>
              <a:t> </a:t>
            </a:r>
            <a:r>
              <a:rPr lang="fr-FR" dirty="0" err="1" smtClean="0"/>
              <a:t>household</a:t>
            </a:r>
            <a:r>
              <a:rPr lang="fr-FR" dirty="0" smtClean="0"/>
              <a:t> </a:t>
            </a:r>
            <a:r>
              <a:rPr lang="fr-FR" dirty="0" err="1" smtClean="0"/>
              <a:t>debt</a:t>
            </a:r>
            <a:r>
              <a:rPr lang="fr-FR" dirty="0" smtClean="0"/>
              <a:t> and </a:t>
            </a:r>
            <a:r>
              <a:rPr lang="fr-FR" dirty="0" err="1" smtClean="0"/>
              <a:t>financial</a:t>
            </a:r>
            <a:r>
              <a:rPr lang="fr-FR" dirty="0" smtClean="0"/>
              <a:t> </a:t>
            </a:r>
            <a:r>
              <a:rPr lang="fr-FR" dirty="0" err="1" smtClean="0"/>
              <a:t>fragility</a:t>
            </a:r>
            <a:r>
              <a:rPr lang="fr-FR" dirty="0" smtClean="0"/>
              <a:t> in the US (and </a:t>
            </a:r>
            <a:r>
              <a:rPr lang="fr-FR" dirty="0" err="1" smtClean="0"/>
              <a:t>possibly</a:t>
            </a:r>
            <a:r>
              <a:rPr lang="fr-FR" dirty="0" smtClean="0"/>
              <a:t> </a:t>
            </a:r>
            <a:r>
              <a:rPr lang="fr-FR" dirty="0" err="1" smtClean="0"/>
              <a:t>also</a:t>
            </a:r>
            <a:r>
              <a:rPr lang="fr-FR" dirty="0" smtClean="0"/>
              <a:t> to </a:t>
            </a:r>
            <a:r>
              <a:rPr lang="fr-FR" dirty="0" err="1" smtClean="0"/>
              <a:t>current</a:t>
            </a:r>
            <a:r>
              <a:rPr lang="fr-FR" dirty="0" smtClean="0"/>
              <a:t> </a:t>
            </a:r>
            <a:r>
              <a:rPr lang="fr-FR" dirty="0" err="1" smtClean="0"/>
              <a:t>account</a:t>
            </a:r>
            <a:r>
              <a:rPr lang="fr-FR" dirty="0" smtClean="0"/>
              <a:t> </a:t>
            </a:r>
            <a:r>
              <a:rPr lang="fr-FR" dirty="0" err="1" smtClean="0"/>
              <a:t>deficit</a:t>
            </a:r>
            <a:r>
              <a:rPr lang="fr-FR" dirty="0" smtClean="0"/>
              <a:t>); </a:t>
            </a:r>
            <a:r>
              <a:rPr lang="fr-FR" dirty="0" err="1" smtClean="0"/>
              <a:t>see</a:t>
            </a:r>
            <a:r>
              <a:rPr lang="fr-FR" dirty="0" smtClean="0"/>
              <a:t> </a:t>
            </a:r>
            <a:r>
              <a:rPr lang="fr-FR" dirty="0" err="1" smtClean="0">
                <a:hlinkClick r:id="rId2"/>
              </a:rPr>
              <a:t>Kumhof</a:t>
            </a:r>
            <a:r>
              <a:rPr lang="fr-FR" dirty="0" smtClean="0">
                <a:hlinkClick r:id="rId2"/>
              </a:rPr>
              <a:t>-</a:t>
            </a:r>
            <a:r>
              <a:rPr lang="fr-FR" dirty="0" err="1" smtClean="0">
                <a:hlinkClick r:id="rId2"/>
              </a:rPr>
              <a:t>Rancière</a:t>
            </a:r>
            <a:r>
              <a:rPr lang="fr-FR" dirty="0" smtClean="0">
                <a:hlinkClick r:id="rId2"/>
              </a:rPr>
              <a:t>-</a:t>
            </a:r>
            <a:r>
              <a:rPr lang="fr-FR" dirty="0" err="1" smtClean="0">
                <a:hlinkClick r:id="rId2"/>
              </a:rPr>
              <a:t>Winant</a:t>
            </a:r>
            <a:r>
              <a:rPr lang="fr-FR" dirty="0" smtClean="0">
                <a:hlinkClick r:id="rId2"/>
              </a:rPr>
              <a:t> 2013</a:t>
            </a:r>
            <a:r>
              <a:rPr lang="fr-FR" dirty="0" smtClean="0"/>
              <a:t> </a:t>
            </a:r>
          </a:p>
          <a:p>
            <a:r>
              <a:rPr lang="fr-FR" dirty="0" err="1" smtClean="0"/>
              <a:t>However</a:t>
            </a:r>
            <a:r>
              <a:rPr lang="fr-FR" dirty="0" smtClean="0"/>
              <a:t> </a:t>
            </a:r>
            <a:r>
              <a:rPr lang="fr-FR" dirty="0" err="1" smtClean="0"/>
              <a:t>Europe’s</a:t>
            </a:r>
            <a:r>
              <a:rPr lang="fr-FR" dirty="0" smtClean="0"/>
              <a:t> </a:t>
            </a:r>
            <a:r>
              <a:rPr lang="fr-FR" dirty="0" err="1" smtClean="0"/>
              <a:t>financial</a:t>
            </a:r>
            <a:r>
              <a:rPr lang="fr-FR" dirty="0" smtClean="0"/>
              <a:t> system </a:t>
            </a:r>
            <a:r>
              <a:rPr lang="fr-FR" dirty="0" err="1" smtClean="0"/>
              <a:t>is</a:t>
            </a:r>
            <a:r>
              <a:rPr lang="fr-FR" dirty="0" smtClean="0"/>
              <a:t> </a:t>
            </a:r>
            <a:r>
              <a:rPr lang="fr-FR" dirty="0" err="1" smtClean="0"/>
              <a:t>also</a:t>
            </a:r>
            <a:r>
              <a:rPr lang="fr-FR" dirty="0" smtClean="0"/>
              <a:t> </a:t>
            </a:r>
            <a:r>
              <a:rPr lang="fr-FR" dirty="0" err="1" smtClean="0"/>
              <a:t>very</a:t>
            </a:r>
            <a:r>
              <a:rPr lang="fr-FR" dirty="0" smtClean="0"/>
              <a:t> fragile (in spite of the </a:t>
            </a:r>
            <a:r>
              <a:rPr lang="fr-FR" dirty="0" err="1" smtClean="0"/>
              <a:t>fact</a:t>
            </a:r>
            <a:r>
              <a:rPr lang="fr-FR" dirty="0" smtClean="0"/>
              <a:t> </a:t>
            </a:r>
            <a:r>
              <a:rPr lang="fr-FR" dirty="0" err="1" smtClean="0"/>
              <a:t>that</a:t>
            </a:r>
            <a:r>
              <a:rPr lang="fr-FR" dirty="0" smtClean="0"/>
              <a:t> top </a:t>
            </a:r>
            <a:r>
              <a:rPr lang="fr-FR" dirty="0" err="1" smtClean="0"/>
              <a:t>income</a:t>
            </a:r>
            <a:r>
              <a:rPr lang="fr-FR" dirty="0" smtClean="0"/>
              <a:t> </a:t>
            </a:r>
            <a:r>
              <a:rPr lang="fr-FR" dirty="0" err="1" smtClean="0"/>
              <a:t>shares</a:t>
            </a:r>
            <a:r>
              <a:rPr lang="fr-FR" dirty="0" smtClean="0"/>
              <a:t> </a:t>
            </a:r>
            <a:r>
              <a:rPr lang="fr-FR" dirty="0" smtClean="0">
                <a:latin typeface="Calibri"/>
              </a:rPr>
              <a:t>↑</a:t>
            </a:r>
            <a:r>
              <a:rPr lang="fr-FR" dirty="0" err="1" smtClean="0">
                <a:latin typeface="Calibri"/>
              </a:rPr>
              <a:t>much</a:t>
            </a:r>
            <a:r>
              <a:rPr lang="fr-FR" dirty="0" smtClean="0">
                <a:latin typeface="Calibri"/>
              </a:rPr>
              <a:t> </a:t>
            </a:r>
            <a:r>
              <a:rPr lang="fr-FR" dirty="0" err="1" smtClean="0">
                <a:latin typeface="Calibri"/>
              </a:rPr>
              <a:t>less</a:t>
            </a:r>
            <a:r>
              <a:rPr lang="fr-FR" dirty="0" smtClean="0">
                <a:latin typeface="Calibri"/>
              </a:rPr>
              <a:t> </a:t>
            </a:r>
            <a:r>
              <a:rPr lang="fr-FR" dirty="0" err="1" smtClean="0">
                <a:latin typeface="Calibri"/>
              </a:rPr>
              <a:t>than</a:t>
            </a:r>
            <a:r>
              <a:rPr lang="fr-FR" dirty="0" smtClean="0">
                <a:latin typeface="Calibri"/>
              </a:rPr>
              <a:t> in the US)</a:t>
            </a:r>
            <a:r>
              <a:rPr lang="fr-FR" dirty="0" smtClean="0"/>
              <a:t>, </a:t>
            </a:r>
            <a:r>
              <a:rPr lang="fr-FR" dirty="0" err="1" smtClean="0"/>
              <a:t>so</a:t>
            </a:r>
            <a:r>
              <a:rPr lang="fr-FR" dirty="0" smtClean="0"/>
              <a:t> </a:t>
            </a:r>
            <a:r>
              <a:rPr lang="fr-FR" dirty="0" err="1" smtClean="0"/>
              <a:t>rising</a:t>
            </a:r>
            <a:r>
              <a:rPr lang="fr-FR" dirty="0" smtClean="0"/>
              <a:t> </a:t>
            </a:r>
            <a:r>
              <a:rPr lang="fr-FR" dirty="0" err="1" smtClean="0"/>
              <a:t>inequality</a:t>
            </a:r>
            <a:r>
              <a:rPr lang="fr-FR" dirty="0" smtClean="0"/>
              <a:t> </a:t>
            </a:r>
            <a:r>
              <a:rPr lang="fr-FR" dirty="0" err="1" smtClean="0"/>
              <a:t>cannot</a:t>
            </a:r>
            <a:r>
              <a:rPr lang="fr-FR" dirty="0" smtClean="0"/>
              <a:t> </a:t>
            </a:r>
            <a:r>
              <a:rPr lang="fr-FR" dirty="0" err="1" smtClean="0"/>
              <a:t>be</a:t>
            </a:r>
            <a:r>
              <a:rPr lang="fr-FR" dirty="0" smtClean="0"/>
              <a:t> the </a:t>
            </a:r>
            <a:r>
              <a:rPr lang="fr-FR" dirty="0" err="1" smtClean="0"/>
              <a:t>only</a:t>
            </a:r>
            <a:r>
              <a:rPr lang="fr-FR" dirty="0" smtClean="0"/>
              <a:t> </a:t>
            </a:r>
            <a:r>
              <a:rPr lang="fr-FR" dirty="0" err="1" smtClean="0"/>
              <a:t>explanation</a:t>
            </a:r>
            <a:endParaRPr lang="fr-FR" dirty="0" smtClean="0"/>
          </a:p>
          <a:p>
            <a:r>
              <a:rPr lang="fr-FR" dirty="0" err="1" smtClean="0"/>
              <a:t>Other</a:t>
            </a:r>
            <a:r>
              <a:rPr lang="fr-FR" dirty="0" smtClean="0"/>
              <a:t> factor: the </a:t>
            </a:r>
            <a:r>
              <a:rPr lang="fr-FR" dirty="0" err="1" smtClean="0"/>
              <a:t>rise</a:t>
            </a:r>
            <a:r>
              <a:rPr lang="fr-FR" dirty="0" smtClean="0"/>
              <a:t> of </a:t>
            </a:r>
            <a:r>
              <a:rPr lang="fr-FR" dirty="0" err="1" smtClean="0"/>
              <a:t>wealth</a:t>
            </a:r>
            <a:r>
              <a:rPr lang="fr-FR" dirty="0" smtClean="0"/>
              <a:t>-</a:t>
            </a:r>
            <a:r>
              <a:rPr lang="fr-FR" dirty="0" err="1" smtClean="0"/>
              <a:t>income</a:t>
            </a:r>
            <a:r>
              <a:rPr lang="fr-FR" dirty="0" smtClean="0"/>
              <a:t> ratio  and of </a:t>
            </a:r>
            <a:r>
              <a:rPr lang="fr-FR" dirty="0" err="1" smtClean="0"/>
              <a:t>gross</a:t>
            </a:r>
            <a:r>
              <a:rPr lang="fr-FR" dirty="0" smtClean="0"/>
              <a:t> </a:t>
            </a:r>
            <a:r>
              <a:rPr lang="fr-FR" dirty="0" err="1" smtClean="0"/>
              <a:t>financial</a:t>
            </a:r>
            <a:r>
              <a:rPr lang="fr-FR" dirty="0" smtClean="0"/>
              <a:t> positions (</a:t>
            </a:r>
            <a:r>
              <a:rPr lang="fr-FR" b="1" dirty="0" err="1" smtClean="0"/>
              <a:t>financial</a:t>
            </a:r>
            <a:r>
              <a:rPr lang="fr-FR" b="1" dirty="0" smtClean="0"/>
              <a:t> </a:t>
            </a:r>
            <a:r>
              <a:rPr lang="fr-FR" b="1" dirty="0" err="1" smtClean="0"/>
              <a:t>globalization</a:t>
            </a:r>
            <a:r>
              <a:rPr lang="fr-FR" dirty="0" smtClean="0"/>
              <a:t>) (</a:t>
            </a:r>
            <a:r>
              <a:rPr lang="fr-FR" dirty="0" err="1" smtClean="0"/>
              <a:t>see</a:t>
            </a:r>
            <a:r>
              <a:rPr lang="fr-FR" dirty="0" smtClean="0"/>
              <a:t> </a:t>
            </a:r>
            <a:r>
              <a:rPr lang="fr-FR" dirty="0" smtClean="0">
                <a:hlinkClick r:id="rId3"/>
              </a:rPr>
              <a:t>lecture 3</a:t>
            </a:r>
            <a:r>
              <a:rPr lang="fr-FR" dirty="0" smtClean="0"/>
              <a:t> and </a:t>
            </a:r>
            <a:r>
              <a:rPr lang="fr-FR" dirty="0" smtClean="0">
                <a:hlinkClick r:id="rId4"/>
              </a:rPr>
              <a:t>Piketty-</a:t>
            </a:r>
            <a:r>
              <a:rPr lang="fr-FR" dirty="0" err="1" smtClean="0">
                <a:hlinkClick r:id="rId4"/>
              </a:rPr>
              <a:t>Saez</a:t>
            </a:r>
            <a:r>
              <a:rPr lang="fr-FR" dirty="0" smtClean="0">
                <a:hlinkClick r:id="rId4"/>
              </a:rPr>
              <a:t> IMF </a:t>
            </a:r>
            <a:r>
              <a:rPr lang="fr-FR" dirty="0" err="1" smtClean="0">
                <a:hlinkClick r:id="rId4"/>
              </a:rPr>
              <a:t>Review</a:t>
            </a:r>
            <a:r>
              <a:rPr lang="fr-FR" dirty="0" smtClean="0">
                <a:hlinkClick r:id="rId4"/>
              </a:rPr>
              <a:t> 2013</a:t>
            </a:r>
            <a:r>
              <a:rPr lang="fr-FR" dirty="0" smtClean="0"/>
              <a:t>)</a:t>
            </a:r>
          </a:p>
          <a:p>
            <a:r>
              <a:rPr lang="fr-FR" dirty="0" err="1" smtClean="0"/>
              <a:t>Also</a:t>
            </a:r>
            <a:r>
              <a:rPr lang="fr-FR" dirty="0" smtClean="0"/>
              <a:t> the </a:t>
            </a:r>
            <a:r>
              <a:rPr lang="fr-FR" dirty="0" err="1" smtClean="0"/>
              <a:t>rise</a:t>
            </a:r>
            <a:r>
              <a:rPr lang="fr-FR" dirty="0" smtClean="0"/>
              <a:t> in the capital </a:t>
            </a:r>
            <a:r>
              <a:rPr lang="fr-FR" dirty="0" err="1" smtClean="0"/>
              <a:t>share</a:t>
            </a:r>
            <a:r>
              <a:rPr lang="fr-FR" dirty="0" smtClean="0"/>
              <a:t> </a:t>
            </a:r>
            <a:r>
              <a:rPr lang="el-GR" dirty="0" smtClean="0"/>
              <a:t>α</a:t>
            </a:r>
            <a:r>
              <a:rPr lang="fr-FR" dirty="0" smtClean="0"/>
              <a:t> </a:t>
            </a:r>
            <a:r>
              <a:rPr lang="fr-FR" dirty="0" err="1" smtClean="0"/>
              <a:t>may</a:t>
            </a:r>
            <a:r>
              <a:rPr lang="fr-FR" dirty="0" smtClean="0"/>
              <a:t> have </a:t>
            </a:r>
            <a:r>
              <a:rPr lang="fr-FR" dirty="0" err="1" smtClean="0"/>
              <a:t>contributed</a:t>
            </a:r>
            <a:r>
              <a:rPr lang="fr-FR" dirty="0" smtClean="0"/>
              <a:t> to a </a:t>
            </a:r>
            <a:r>
              <a:rPr lang="fr-FR" dirty="0" err="1" smtClean="0"/>
              <a:t>rising</a:t>
            </a:r>
            <a:r>
              <a:rPr lang="fr-FR" dirty="0" smtClean="0"/>
              <a:t> </a:t>
            </a:r>
            <a:r>
              <a:rPr lang="fr-FR" dirty="0" err="1" smtClean="0"/>
              <a:t>current</a:t>
            </a:r>
            <a:r>
              <a:rPr lang="fr-FR" dirty="0" smtClean="0"/>
              <a:t> </a:t>
            </a:r>
            <a:r>
              <a:rPr lang="fr-FR" dirty="0" err="1" smtClean="0"/>
              <a:t>account</a:t>
            </a:r>
            <a:r>
              <a:rPr lang="fr-FR" dirty="0" smtClean="0"/>
              <a:t> surplus in a </a:t>
            </a:r>
            <a:r>
              <a:rPr lang="fr-FR" dirty="0" err="1" smtClean="0"/>
              <a:t>number</a:t>
            </a:r>
            <a:r>
              <a:rPr lang="fr-FR" dirty="0" smtClean="0"/>
              <a:t> of countries (</a:t>
            </a:r>
            <a:r>
              <a:rPr lang="fr-FR" dirty="0" err="1" smtClean="0"/>
              <a:t>e.g</a:t>
            </a:r>
            <a:r>
              <a:rPr lang="fr-FR" dirty="0" smtClean="0"/>
              <a:t>. Germany) and </a:t>
            </a:r>
            <a:r>
              <a:rPr lang="fr-FR" dirty="0" err="1" smtClean="0"/>
              <a:t>therefore</a:t>
            </a:r>
            <a:r>
              <a:rPr lang="fr-FR" dirty="0" smtClean="0"/>
              <a:t> to global </a:t>
            </a:r>
            <a:r>
              <a:rPr lang="fr-FR" dirty="0" err="1" smtClean="0"/>
              <a:t>imbalances</a:t>
            </a:r>
            <a:r>
              <a:rPr lang="fr-FR" dirty="0" smtClean="0"/>
              <a:t>; </a:t>
            </a:r>
            <a:r>
              <a:rPr lang="fr-FR" dirty="0" err="1" smtClean="0"/>
              <a:t>see</a:t>
            </a:r>
            <a:r>
              <a:rPr lang="fr-FR" dirty="0" smtClean="0"/>
              <a:t> </a:t>
            </a:r>
            <a:r>
              <a:rPr lang="fr-FR" dirty="0" err="1" smtClean="0">
                <a:hlinkClick r:id="rId5"/>
              </a:rPr>
              <a:t>Behringer</a:t>
            </a:r>
            <a:r>
              <a:rPr lang="fr-FR" dirty="0" smtClean="0">
                <a:hlinkClick r:id="rId5"/>
              </a:rPr>
              <a:t>-Van </a:t>
            </a:r>
            <a:r>
              <a:rPr lang="fr-FR" dirty="0" err="1" smtClean="0">
                <a:hlinkClick r:id="rId5"/>
              </a:rPr>
              <a:t>Treeck</a:t>
            </a:r>
            <a:r>
              <a:rPr lang="fr-FR" dirty="0" smtClean="0">
                <a:hlinkClick r:id="rId5"/>
              </a:rPr>
              <a:t> 2013</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79512" y="0"/>
          <a:ext cx="8856983" cy="6741368"/>
        </p:xfrm>
        <a:graphic>
          <a:graphicData uri="http://schemas.openxmlformats.org/presentationml/2006/ole">
            <p:oleObj spid="_x0000_s2050" name="Acrobat Document" r:id="rId3" imgW="6416596" imgH="4534293" progId="AcroExch.Document.11">
              <p:embed/>
            </p:oleObj>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noAutofit/>
          </a:bodyPr>
          <a:lstStyle/>
          <a:p>
            <a:r>
              <a:rPr lang="fr-FR" sz="3600" dirty="0" smtClean="0"/>
              <a:t>Note on </a:t>
            </a:r>
            <a:r>
              <a:rPr lang="fr-FR" sz="3600" dirty="0" err="1" smtClean="0"/>
              <a:t>historical</a:t>
            </a:r>
            <a:r>
              <a:rPr lang="fr-FR" sz="3600" dirty="0" smtClean="0"/>
              <a:t> data sources on </a:t>
            </a:r>
            <a:r>
              <a:rPr lang="fr-FR" sz="3600" dirty="0" err="1" smtClean="0"/>
              <a:t>income</a:t>
            </a:r>
            <a:r>
              <a:rPr lang="fr-FR" sz="3600" dirty="0" smtClean="0"/>
              <a:t> and </a:t>
            </a:r>
            <a:r>
              <a:rPr lang="fr-FR" sz="3600" dirty="0" err="1" smtClean="0"/>
              <a:t>wealth</a:t>
            </a:r>
            <a:r>
              <a:rPr lang="fr-FR" sz="3600" dirty="0" smtClean="0"/>
              <a:t> </a:t>
            </a:r>
            <a:r>
              <a:rPr lang="fr-FR" sz="3600" dirty="0" err="1" smtClean="0"/>
              <a:t>inequality</a:t>
            </a:r>
            <a:endParaRPr lang="fr-FR" sz="3600" dirty="0"/>
          </a:p>
        </p:txBody>
      </p:sp>
      <p:sp>
        <p:nvSpPr>
          <p:cNvPr id="3" name="Espace réservé du contenu 2"/>
          <p:cNvSpPr>
            <a:spLocks noGrp="1"/>
          </p:cNvSpPr>
          <p:nvPr>
            <p:ph idx="1"/>
          </p:nvPr>
        </p:nvSpPr>
        <p:spPr>
          <a:xfrm>
            <a:off x="251520" y="1340768"/>
            <a:ext cx="8712968" cy="5184576"/>
          </a:xfrm>
        </p:spPr>
        <p:txBody>
          <a:bodyPr>
            <a:normAutofit fontScale="85000" lnSpcReduction="20000"/>
          </a:bodyPr>
          <a:lstStyle/>
          <a:p>
            <a:r>
              <a:rPr lang="fr-FR" dirty="0" smtClean="0"/>
              <a:t>In </a:t>
            </a:r>
            <a:r>
              <a:rPr lang="fr-FR" dirty="0" err="1" smtClean="0"/>
              <a:t>this</a:t>
            </a:r>
            <a:r>
              <a:rPr lang="fr-FR" dirty="0" smtClean="0"/>
              <a:t> course, I focus </a:t>
            </a:r>
            <a:r>
              <a:rPr lang="fr-FR" dirty="0" err="1" smtClean="0"/>
              <a:t>upon</a:t>
            </a:r>
            <a:r>
              <a:rPr lang="fr-FR" dirty="0" smtClean="0"/>
              <a:t> the </a:t>
            </a:r>
            <a:r>
              <a:rPr lang="fr-FR" dirty="0" err="1" smtClean="0"/>
              <a:t>interpretation</a:t>
            </a:r>
            <a:r>
              <a:rPr lang="fr-FR" dirty="0" smtClean="0"/>
              <a:t> of the </a:t>
            </a:r>
            <a:r>
              <a:rPr lang="fr-FR" dirty="0" err="1" smtClean="0"/>
              <a:t>results</a:t>
            </a:r>
            <a:r>
              <a:rPr lang="fr-FR" dirty="0" smtClean="0"/>
              <a:t> and </a:t>
            </a:r>
            <a:r>
              <a:rPr lang="fr-FR" dirty="0" err="1" smtClean="0"/>
              <a:t>say</a:t>
            </a:r>
            <a:r>
              <a:rPr lang="fr-FR" dirty="0" smtClean="0"/>
              <a:t> </a:t>
            </a:r>
            <a:r>
              <a:rPr lang="fr-FR" dirty="0" err="1" smtClean="0"/>
              <a:t>relatively</a:t>
            </a:r>
            <a:r>
              <a:rPr lang="fr-FR" dirty="0" smtClean="0"/>
              <a:t> </a:t>
            </a:r>
            <a:r>
              <a:rPr lang="fr-FR" dirty="0" err="1" smtClean="0"/>
              <a:t>little</a:t>
            </a:r>
            <a:r>
              <a:rPr lang="fr-FR" dirty="0" smtClean="0"/>
              <a:t> about </a:t>
            </a:r>
            <a:r>
              <a:rPr lang="fr-FR" dirty="0" err="1" smtClean="0"/>
              <a:t>methodological</a:t>
            </a:r>
            <a:r>
              <a:rPr lang="fr-FR" dirty="0" smtClean="0"/>
              <a:t> and data issues; for more </a:t>
            </a:r>
            <a:r>
              <a:rPr lang="fr-FR" dirty="0" err="1" smtClean="0"/>
              <a:t>details</a:t>
            </a:r>
            <a:r>
              <a:rPr lang="fr-FR" dirty="0" smtClean="0"/>
              <a:t> on </a:t>
            </a:r>
            <a:r>
              <a:rPr lang="fr-FR" dirty="0" err="1" smtClean="0"/>
              <a:t>these</a:t>
            </a:r>
            <a:r>
              <a:rPr lang="fr-FR" dirty="0" smtClean="0"/>
              <a:t> issues, </a:t>
            </a:r>
            <a:r>
              <a:rPr lang="fr-FR" dirty="0" err="1" smtClean="0"/>
              <a:t>see</a:t>
            </a:r>
            <a:r>
              <a:rPr lang="fr-FR" dirty="0" smtClean="0"/>
              <a:t> for instance </a:t>
            </a:r>
            <a:r>
              <a:rPr lang="fr-FR" dirty="0" err="1" smtClean="0"/>
              <a:t>my</a:t>
            </a:r>
            <a:r>
              <a:rPr lang="fr-FR" dirty="0" smtClean="0"/>
              <a:t> </a:t>
            </a:r>
            <a:r>
              <a:rPr lang="fr-FR" dirty="0" err="1" smtClean="0"/>
              <a:t>book’s</a:t>
            </a:r>
            <a:r>
              <a:rPr lang="fr-FR" dirty="0" smtClean="0"/>
              <a:t> </a:t>
            </a:r>
            <a:r>
              <a:rPr lang="fr-FR" dirty="0" err="1" smtClean="0">
                <a:hlinkClick r:id="rId2"/>
              </a:rPr>
              <a:t>technical</a:t>
            </a:r>
            <a:r>
              <a:rPr lang="fr-FR" dirty="0" smtClean="0">
                <a:hlinkClick r:id="rId2"/>
              </a:rPr>
              <a:t> </a:t>
            </a:r>
            <a:r>
              <a:rPr lang="fr-FR" dirty="0" err="1" smtClean="0">
                <a:hlinkClick r:id="rId2"/>
              </a:rPr>
              <a:t>appendix</a:t>
            </a:r>
            <a:r>
              <a:rPr lang="fr-FR" dirty="0" smtClean="0"/>
              <a:t> or the </a:t>
            </a:r>
            <a:r>
              <a:rPr lang="fr-FR" dirty="0" smtClean="0">
                <a:hlinkClick r:id="rId3"/>
              </a:rPr>
              <a:t>WTID</a:t>
            </a:r>
            <a:r>
              <a:rPr lang="fr-FR" dirty="0" smtClean="0"/>
              <a:t> web site</a:t>
            </a:r>
          </a:p>
          <a:p>
            <a:r>
              <a:rPr lang="fr-FR" dirty="0" err="1" smtClean="0"/>
              <a:t>However</a:t>
            </a:r>
            <a:r>
              <a:rPr lang="fr-FR" dirty="0" smtClean="0"/>
              <a:t> </a:t>
            </a:r>
            <a:r>
              <a:rPr lang="fr-FR" dirty="0" err="1" smtClean="0"/>
              <a:t>it</a:t>
            </a:r>
            <a:r>
              <a:rPr lang="fr-FR" dirty="0" smtClean="0"/>
              <a:t> </a:t>
            </a:r>
            <a:r>
              <a:rPr lang="fr-FR" dirty="0" err="1" smtClean="0"/>
              <a:t>is</a:t>
            </a:r>
            <a:r>
              <a:rPr lang="fr-FR" dirty="0" smtClean="0"/>
              <a:t> </a:t>
            </a:r>
            <a:r>
              <a:rPr lang="fr-FR" dirty="0" err="1" smtClean="0"/>
              <a:t>useful</a:t>
            </a:r>
            <a:r>
              <a:rPr lang="fr-FR" dirty="0" smtClean="0"/>
              <a:t> to have a </a:t>
            </a:r>
            <a:r>
              <a:rPr lang="fr-FR" dirty="0" err="1" smtClean="0"/>
              <a:t>sense</a:t>
            </a:r>
            <a:r>
              <a:rPr lang="fr-FR" dirty="0" smtClean="0"/>
              <a:t> of how the </a:t>
            </a:r>
            <a:r>
              <a:rPr lang="fr-FR" dirty="0" err="1" smtClean="0"/>
              <a:t>raw</a:t>
            </a:r>
            <a:r>
              <a:rPr lang="fr-FR" dirty="0" smtClean="0"/>
              <a:t> data sources look </a:t>
            </a:r>
            <a:r>
              <a:rPr lang="fr-FR" dirty="0" err="1" smtClean="0"/>
              <a:t>like</a:t>
            </a:r>
            <a:r>
              <a:rPr lang="fr-FR" dirty="0" smtClean="0"/>
              <a:t>: </a:t>
            </a:r>
            <a:r>
              <a:rPr lang="fr-FR" dirty="0" err="1" smtClean="0"/>
              <a:t>see</a:t>
            </a:r>
            <a:r>
              <a:rPr lang="fr-FR" dirty="0" smtClean="0"/>
              <a:t> for instance </a:t>
            </a:r>
            <a:r>
              <a:rPr lang="fr-FR" dirty="0" err="1" smtClean="0"/>
              <a:t>income</a:t>
            </a:r>
            <a:r>
              <a:rPr lang="fr-FR" dirty="0" smtClean="0"/>
              <a:t> </a:t>
            </a:r>
            <a:r>
              <a:rPr lang="fr-FR" dirty="0" err="1" smtClean="0"/>
              <a:t>tax</a:t>
            </a:r>
            <a:r>
              <a:rPr lang="fr-FR" dirty="0" smtClean="0"/>
              <a:t> tabulations for </a:t>
            </a:r>
            <a:r>
              <a:rPr lang="fr-FR" dirty="0" smtClean="0">
                <a:hlinkClick r:id="rId4"/>
              </a:rPr>
              <a:t>France 1919</a:t>
            </a:r>
            <a:endParaRPr lang="fr-FR" dirty="0" smtClean="0"/>
          </a:p>
          <a:p>
            <a:r>
              <a:rPr lang="fr-FR" dirty="0" smtClean="0"/>
              <a:t>Of course, </a:t>
            </a:r>
            <a:r>
              <a:rPr lang="fr-FR" dirty="0" err="1" smtClean="0"/>
              <a:t>it</a:t>
            </a:r>
            <a:r>
              <a:rPr lang="fr-FR" dirty="0" smtClean="0"/>
              <a:t> </a:t>
            </a:r>
            <a:r>
              <a:rPr lang="fr-FR" dirty="0" err="1" smtClean="0"/>
              <a:t>is</a:t>
            </a:r>
            <a:r>
              <a:rPr lang="fr-FR" dirty="0" smtClean="0"/>
              <a:t> </a:t>
            </a:r>
            <a:r>
              <a:rPr lang="fr-FR" dirty="0" err="1" smtClean="0"/>
              <a:t>always</a:t>
            </a:r>
            <a:r>
              <a:rPr lang="fr-FR" dirty="0" smtClean="0"/>
              <a:t> </a:t>
            </a:r>
            <a:r>
              <a:rPr lang="fr-FR" dirty="0" err="1" smtClean="0"/>
              <a:t>better</a:t>
            </a:r>
            <a:r>
              <a:rPr lang="fr-FR" dirty="0" smtClean="0"/>
              <a:t> to have micro files </a:t>
            </a:r>
            <a:r>
              <a:rPr lang="fr-FR" dirty="0" err="1" smtClean="0"/>
              <a:t>rather</a:t>
            </a:r>
            <a:r>
              <a:rPr lang="fr-FR" dirty="0" smtClean="0"/>
              <a:t> </a:t>
            </a:r>
            <a:r>
              <a:rPr lang="fr-FR" dirty="0" err="1" smtClean="0"/>
              <a:t>than</a:t>
            </a:r>
            <a:r>
              <a:rPr lang="fr-FR" dirty="0" smtClean="0"/>
              <a:t> tabulations; but </a:t>
            </a:r>
            <a:r>
              <a:rPr lang="fr-FR" dirty="0" err="1" smtClean="0"/>
              <a:t>tax</a:t>
            </a:r>
            <a:r>
              <a:rPr lang="fr-FR" dirty="0" smtClean="0"/>
              <a:t> administrations </a:t>
            </a:r>
            <a:r>
              <a:rPr lang="fr-FR" dirty="0" err="1" smtClean="0"/>
              <a:t>did</a:t>
            </a:r>
            <a:r>
              <a:rPr lang="fr-FR" dirty="0" smtClean="0"/>
              <a:t> not </a:t>
            </a:r>
            <a:r>
              <a:rPr lang="fr-FR" dirty="0" err="1" smtClean="0"/>
              <a:t>start</a:t>
            </a:r>
            <a:r>
              <a:rPr lang="fr-FR" dirty="0" smtClean="0"/>
              <a:t> </a:t>
            </a:r>
            <a:r>
              <a:rPr lang="fr-FR" dirty="0" err="1" smtClean="0"/>
              <a:t>producing</a:t>
            </a:r>
            <a:r>
              <a:rPr lang="fr-FR" dirty="0" smtClean="0"/>
              <a:t> micro files </a:t>
            </a:r>
            <a:r>
              <a:rPr lang="fr-FR" dirty="0" err="1" smtClean="0"/>
              <a:t>before</a:t>
            </a:r>
            <a:r>
              <a:rPr lang="fr-FR" dirty="0" smtClean="0"/>
              <a:t> the 1970s-80s (1990s-2000s in </a:t>
            </a:r>
            <a:r>
              <a:rPr lang="fr-FR" dirty="0" err="1" smtClean="0"/>
              <a:t>some</a:t>
            </a:r>
            <a:r>
              <a:rPr lang="fr-FR" dirty="0" smtClean="0"/>
              <a:t> countries); for </a:t>
            </a:r>
            <a:r>
              <a:rPr lang="fr-FR" dirty="0" err="1" smtClean="0"/>
              <a:t>earlier</a:t>
            </a:r>
            <a:r>
              <a:rPr lang="fr-FR" dirty="0" smtClean="0"/>
              <a:t> </a:t>
            </a:r>
            <a:r>
              <a:rPr lang="fr-FR" dirty="0" err="1" smtClean="0"/>
              <a:t>periods</a:t>
            </a:r>
            <a:r>
              <a:rPr lang="fr-FR" dirty="0" smtClean="0"/>
              <a:t>, and </a:t>
            </a:r>
            <a:r>
              <a:rPr lang="fr-FR" dirty="0" err="1" smtClean="0"/>
              <a:t>sometime</a:t>
            </a:r>
            <a:r>
              <a:rPr lang="fr-FR" dirty="0" smtClean="0"/>
              <a:t> </a:t>
            </a:r>
            <a:r>
              <a:rPr lang="fr-FR" dirty="0" err="1" smtClean="0"/>
              <a:t>also</a:t>
            </a:r>
            <a:r>
              <a:rPr lang="fr-FR" dirty="0" smtClean="0"/>
              <a:t> for the </a:t>
            </a:r>
            <a:r>
              <a:rPr lang="fr-FR" dirty="0" err="1" smtClean="0"/>
              <a:t>present</a:t>
            </a:r>
            <a:r>
              <a:rPr lang="fr-FR" dirty="0" smtClean="0"/>
              <a:t>, </a:t>
            </a:r>
            <a:r>
              <a:rPr lang="fr-FR" dirty="0" err="1" smtClean="0"/>
              <a:t>we</a:t>
            </a:r>
            <a:r>
              <a:rPr lang="fr-FR" dirty="0" smtClean="0"/>
              <a:t> </a:t>
            </a:r>
            <a:r>
              <a:rPr lang="fr-FR" dirty="0" err="1" smtClean="0"/>
              <a:t>only</a:t>
            </a:r>
            <a:r>
              <a:rPr lang="fr-FR" dirty="0" smtClean="0"/>
              <a:t> have tabulations; the point </a:t>
            </a:r>
            <a:r>
              <a:rPr lang="fr-FR" dirty="0" err="1" smtClean="0"/>
              <a:t>is</a:t>
            </a:r>
            <a:r>
              <a:rPr lang="fr-FR" dirty="0" smtClean="0"/>
              <a:t> </a:t>
            </a:r>
            <a:r>
              <a:rPr lang="fr-FR" dirty="0" err="1" smtClean="0"/>
              <a:t>that</a:t>
            </a:r>
            <a:r>
              <a:rPr lang="fr-FR" dirty="0" smtClean="0"/>
              <a:t> </a:t>
            </a:r>
            <a:r>
              <a:rPr lang="fr-FR" dirty="0" err="1" smtClean="0"/>
              <a:t>we</a:t>
            </a:r>
            <a:r>
              <a:rPr lang="fr-FR" dirty="0" smtClean="0"/>
              <a:t> </a:t>
            </a:r>
            <a:r>
              <a:rPr lang="fr-FR" dirty="0" err="1" smtClean="0"/>
              <a:t>can</a:t>
            </a:r>
            <a:r>
              <a:rPr lang="fr-FR" dirty="0" smtClean="0"/>
              <a:t> </a:t>
            </a:r>
            <a:r>
              <a:rPr lang="fr-FR" dirty="0" err="1" smtClean="0"/>
              <a:t>actually</a:t>
            </a:r>
            <a:r>
              <a:rPr lang="fr-FR" dirty="0" smtClean="0"/>
              <a:t> </a:t>
            </a:r>
            <a:r>
              <a:rPr lang="fr-FR" dirty="0" err="1" smtClean="0"/>
              <a:t>infer</a:t>
            </a:r>
            <a:r>
              <a:rPr lang="fr-FR" dirty="0" smtClean="0"/>
              <a:t> the </a:t>
            </a:r>
            <a:r>
              <a:rPr lang="fr-FR" dirty="0" err="1" smtClean="0"/>
              <a:t>entire</a:t>
            </a:r>
            <a:r>
              <a:rPr lang="fr-FR" dirty="0" smtClean="0"/>
              <a:t> distribution </a:t>
            </a:r>
            <a:r>
              <a:rPr lang="fr-FR" dirty="0" err="1" smtClean="0"/>
              <a:t>from</a:t>
            </a:r>
            <a:r>
              <a:rPr lang="fr-FR" dirty="0" smtClean="0"/>
              <a:t> tabulations, </a:t>
            </a:r>
            <a:r>
              <a:rPr lang="fr-FR" dirty="0" err="1" smtClean="0"/>
              <a:t>using</a:t>
            </a:r>
            <a:r>
              <a:rPr lang="fr-FR" dirty="0" smtClean="0"/>
              <a:t> Pareto extrapolation techniques</a:t>
            </a:r>
            <a:endParaRPr lang="fr-F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16632"/>
            <a:ext cx="8712968" cy="6624736"/>
          </a:xfrm>
        </p:spPr>
        <p:txBody>
          <a:bodyPr>
            <a:noAutofit/>
          </a:bodyPr>
          <a:lstStyle/>
          <a:p>
            <a:r>
              <a:rPr lang="en-US" sz="2100" dirty="0" smtClean="0"/>
              <a:t>Reminder: </a:t>
            </a:r>
            <a:r>
              <a:rPr lang="fr-FR" sz="2100" dirty="0" smtClean="0"/>
              <a:t>Pareto distributions have a </a:t>
            </a:r>
            <a:r>
              <a:rPr lang="fr-FR" sz="2100" dirty="0" err="1" smtClean="0"/>
              <a:t>density</a:t>
            </a:r>
            <a:r>
              <a:rPr lang="fr-FR" sz="2100" dirty="0" smtClean="0"/>
              <a:t> </a:t>
            </a:r>
            <a:r>
              <a:rPr lang="fr-FR" sz="2100" dirty="0" err="1" smtClean="0"/>
              <a:t>function</a:t>
            </a:r>
            <a:r>
              <a:rPr lang="fr-FR" sz="2100" dirty="0" smtClean="0"/>
              <a:t> f(y)=ac</a:t>
            </a:r>
            <a:r>
              <a:rPr lang="fr-FR" sz="2100" baseline="30000" dirty="0" smtClean="0"/>
              <a:t>a</a:t>
            </a:r>
            <a:r>
              <a:rPr lang="fr-FR" sz="2100" dirty="0" smtClean="0"/>
              <a:t>/y</a:t>
            </a:r>
            <a:r>
              <a:rPr lang="fr-FR" sz="2100" baseline="30000" dirty="0" smtClean="0"/>
              <a:t>(1+a)</a:t>
            </a:r>
            <a:r>
              <a:rPr lang="fr-FR" sz="2100" dirty="0" smtClean="0"/>
              <a:t> and a distribution </a:t>
            </a:r>
            <a:r>
              <a:rPr lang="fr-FR" sz="2100" dirty="0" err="1" smtClean="0"/>
              <a:t>function</a:t>
            </a:r>
            <a:r>
              <a:rPr lang="fr-FR" sz="2100" dirty="0" smtClean="0"/>
              <a:t> 1-F(y) = (c/y)</a:t>
            </a:r>
            <a:r>
              <a:rPr lang="fr-FR" sz="2100" baseline="30000" dirty="0" smtClean="0"/>
              <a:t>a</a:t>
            </a:r>
            <a:r>
              <a:rPr lang="fr-FR" sz="2100" dirty="0" smtClean="0"/>
              <a:t>  (=population fraction </a:t>
            </a:r>
            <a:r>
              <a:rPr lang="fr-FR" sz="2100" dirty="0" err="1" smtClean="0"/>
              <a:t>above</a:t>
            </a:r>
            <a:r>
              <a:rPr lang="fr-FR" sz="2100" dirty="0" smtClean="0"/>
              <a:t> y)                   </a:t>
            </a:r>
            <a:r>
              <a:rPr lang="fr-FR" sz="2100" dirty="0" err="1" smtClean="0"/>
              <a:t>with</a:t>
            </a:r>
            <a:r>
              <a:rPr lang="fr-FR" sz="2100" dirty="0" smtClean="0"/>
              <a:t> c = constant and a = Pareto coefficient</a:t>
            </a:r>
          </a:p>
          <a:p>
            <a:r>
              <a:rPr lang="fr-FR" sz="2100" dirty="0" smtClean="0"/>
              <a:t>Intuition: </a:t>
            </a:r>
            <a:r>
              <a:rPr lang="fr-FR" sz="2100" dirty="0" err="1" smtClean="0"/>
              <a:t>higher</a:t>
            </a:r>
            <a:r>
              <a:rPr lang="fr-FR" sz="2100" dirty="0" smtClean="0"/>
              <a:t> coefficient a = </a:t>
            </a:r>
            <a:r>
              <a:rPr lang="fr-FR" sz="2100" dirty="0" err="1" smtClean="0"/>
              <a:t>faster</a:t>
            </a:r>
            <a:r>
              <a:rPr lang="fr-FR" sz="2100" dirty="0" smtClean="0"/>
              <a:t> convergence </a:t>
            </a:r>
            <a:r>
              <a:rPr lang="fr-FR" sz="2100" dirty="0" err="1" smtClean="0"/>
              <a:t>toward</a:t>
            </a:r>
            <a:r>
              <a:rPr lang="fr-FR" sz="2100" dirty="0" smtClean="0"/>
              <a:t> 0 = </a:t>
            </a:r>
            <a:r>
              <a:rPr lang="fr-FR" sz="2100" dirty="0" err="1" smtClean="0"/>
              <a:t>less</a:t>
            </a:r>
            <a:r>
              <a:rPr lang="fr-FR" sz="2100" dirty="0" smtClean="0"/>
              <a:t> fat </a:t>
            </a:r>
            <a:r>
              <a:rPr lang="fr-FR" sz="2100" dirty="0" err="1" smtClean="0"/>
              <a:t>upper</a:t>
            </a:r>
            <a:r>
              <a:rPr lang="fr-FR" sz="2100" dirty="0" smtClean="0"/>
              <a:t> </a:t>
            </a:r>
            <a:r>
              <a:rPr lang="fr-FR" sz="2100" dirty="0" err="1" smtClean="0"/>
              <a:t>tail</a:t>
            </a:r>
            <a:r>
              <a:rPr lang="fr-FR" sz="2100" dirty="0" smtClean="0"/>
              <a:t> = </a:t>
            </a:r>
            <a:r>
              <a:rPr lang="fr-FR" sz="2100" dirty="0" err="1" smtClean="0"/>
              <a:t>less</a:t>
            </a:r>
            <a:r>
              <a:rPr lang="fr-FR" sz="2100" dirty="0" smtClean="0"/>
              <a:t> </a:t>
            </a:r>
            <a:r>
              <a:rPr lang="fr-FR" sz="2100" dirty="0" err="1" smtClean="0"/>
              <a:t>income</a:t>
            </a:r>
            <a:r>
              <a:rPr lang="fr-FR" sz="2100" dirty="0" smtClean="0"/>
              <a:t> concentration </a:t>
            </a:r>
            <a:r>
              <a:rPr lang="fr-FR" sz="2100" dirty="0" err="1" smtClean="0"/>
              <a:t>at</a:t>
            </a:r>
            <a:r>
              <a:rPr lang="fr-FR" sz="2100" dirty="0" smtClean="0"/>
              <a:t> the top</a:t>
            </a:r>
          </a:p>
          <a:p>
            <a:r>
              <a:rPr lang="en-US" sz="2100" dirty="0" smtClean="0"/>
              <a:t>Key property of Pareto distributions: </a:t>
            </a:r>
            <a:r>
              <a:rPr lang="en-US" sz="2100" b="1" dirty="0" smtClean="0"/>
              <a:t>ratio average/threshold = constant</a:t>
            </a:r>
          </a:p>
          <a:p>
            <a:r>
              <a:rPr lang="en-US" sz="2100" dirty="0" smtClean="0"/>
              <a:t>Note y*(y) the average income of the population above threshold y. Then y*(y) can be expressed as follows :   y*(y) = [∫</a:t>
            </a:r>
            <a:r>
              <a:rPr lang="en-US" sz="2100" baseline="-25000" dirty="0" smtClean="0"/>
              <a:t>z&gt;y</a:t>
            </a:r>
            <a:r>
              <a:rPr lang="en-US" sz="2100" dirty="0" smtClean="0"/>
              <a:t> z f(z)</a:t>
            </a:r>
            <a:r>
              <a:rPr lang="en-US" sz="2100" dirty="0" err="1" smtClean="0"/>
              <a:t>dz</a:t>
            </a:r>
            <a:r>
              <a:rPr lang="en-US" sz="2100" dirty="0" smtClean="0"/>
              <a:t> ] / [∫</a:t>
            </a:r>
            <a:r>
              <a:rPr lang="en-US" sz="2100" baseline="-25000" dirty="0" smtClean="0"/>
              <a:t>z&gt;y</a:t>
            </a:r>
            <a:r>
              <a:rPr lang="en-US" sz="2100" dirty="0" smtClean="0"/>
              <a:t> f(z)</a:t>
            </a:r>
            <a:r>
              <a:rPr lang="en-US" sz="2100" dirty="0" err="1" smtClean="0"/>
              <a:t>dz</a:t>
            </a:r>
            <a:r>
              <a:rPr lang="en-US" sz="2100" dirty="0" smtClean="0"/>
              <a:t> ]      </a:t>
            </a:r>
          </a:p>
          <a:p>
            <a:pPr>
              <a:buNone/>
            </a:pPr>
            <a:r>
              <a:rPr lang="en-US" sz="2100" dirty="0" smtClean="0"/>
              <a:t>                                                        i.e. y*(y) = [∫</a:t>
            </a:r>
            <a:r>
              <a:rPr lang="en-US" sz="2100" baseline="-25000" dirty="0" smtClean="0"/>
              <a:t>z&gt;y</a:t>
            </a:r>
            <a:r>
              <a:rPr lang="en-US" sz="2100" dirty="0" smtClean="0"/>
              <a:t> </a:t>
            </a:r>
            <a:r>
              <a:rPr lang="en-US" sz="2100" dirty="0" err="1" smtClean="0"/>
              <a:t>dz</a:t>
            </a:r>
            <a:r>
              <a:rPr lang="en-US" sz="2100" dirty="0" smtClean="0"/>
              <a:t>/</a:t>
            </a:r>
            <a:r>
              <a:rPr lang="en-US" sz="2100" dirty="0" err="1" smtClean="0"/>
              <a:t>z</a:t>
            </a:r>
            <a:r>
              <a:rPr lang="en-US" sz="2100" baseline="30000" dirty="0" err="1" smtClean="0"/>
              <a:t>a</a:t>
            </a:r>
            <a:r>
              <a:rPr lang="en-US" sz="2100" dirty="0" smtClean="0"/>
              <a:t> ] / [∫</a:t>
            </a:r>
            <a:r>
              <a:rPr lang="en-US" sz="2100" baseline="-25000" dirty="0" smtClean="0"/>
              <a:t>z&gt;y</a:t>
            </a:r>
            <a:r>
              <a:rPr lang="en-US" sz="2100" dirty="0" smtClean="0"/>
              <a:t> </a:t>
            </a:r>
            <a:r>
              <a:rPr lang="en-US" sz="2100" dirty="0" err="1" smtClean="0"/>
              <a:t>dz</a:t>
            </a:r>
            <a:r>
              <a:rPr lang="en-US" sz="2100" dirty="0" smtClean="0"/>
              <a:t>/z</a:t>
            </a:r>
            <a:r>
              <a:rPr lang="en-US" sz="2100" baseline="30000" dirty="0" smtClean="0"/>
              <a:t>(1+a)</a:t>
            </a:r>
            <a:r>
              <a:rPr lang="en-US" sz="2100" dirty="0" smtClean="0"/>
              <a:t> ] = ay/(a-1)</a:t>
            </a:r>
          </a:p>
          <a:p>
            <a:r>
              <a:rPr lang="en-US" sz="2100" dirty="0" smtClean="0"/>
              <a:t>I.e. y*(y)/y = b = a/(a-1) </a:t>
            </a:r>
          </a:p>
          <a:p>
            <a:r>
              <a:rPr lang="en-US" sz="2100" dirty="0" smtClean="0"/>
              <a:t>If a=2, b=2: average income above 100 000€ = 200 000€, average income above 1 million € = 2 million €, etc.</a:t>
            </a:r>
          </a:p>
          <a:p>
            <a:r>
              <a:rPr lang="en-US" sz="2100" dirty="0" smtClean="0"/>
              <a:t>Typically, France 2010s, US 1970s: b = 1.7-1.8 (a=2.2-2.3)</a:t>
            </a:r>
          </a:p>
          <a:p>
            <a:r>
              <a:rPr lang="en-US" sz="2100" dirty="0" smtClean="0"/>
              <a:t>France 1910s, US 2010s:  b = 2.2-2.5 (a=1.7-1.8)</a:t>
            </a:r>
          </a:p>
          <a:p>
            <a:r>
              <a:rPr lang="en-US" sz="2100" dirty="0" smtClean="0"/>
              <a:t>For wealth distributions, b can be larger than 3: b = index of concentration </a:t>
            </a:r>
          </a:p>
          <a:p>
            <a:r>
              <a:rPr lang="en-US" sz="2100" dirty="0" smtClean="0"/>
              <a:t>Pareto coefficients are easy to estimate using tabulations: see for instance Kuznets 1953, my </a:t>
            </a:r>
            <a:r>
              <a:rPr lang="en-US" sz="2100" dirty="0" smtClean="0">
                <a:hlinkClick r:id="rId2"/>
              </a:rPr>
              <a:t>2001 book</a:t>
            </a:r>
            <a:r>
              <a:rPr lang="en-US" sz="2100" dirty="0" smtClean="0"/>
              <a:t> (appendix A-B) , and </a:t>
            </a:r>
            <a:r>
              <a:rPr lang="en-US" sz="2100" dirty="0" smtClean="0">
                <a:hlinkClick r:id="rId3"/>
              </a:rPr>
              <a:t>Atkinson-</a:t>
            </a:r>
            <a:r>
              <a:rPr lang="en-US" sz="2100" dirty="0" err="1" smtClean="0">
                <a:hlinkClick r:id="rId3"/>
              </a:rPr>
              <a:t>Piketty</a:t>
            </a:r>
            <a:r>
              <a:rPr lang="en-US" sz="2100" dirty="0" smtClean="0">
                <a:hlinkClick r:id="rId3"/>
              </a:rPr>
              <a:t>-</a:t>
            </a:r>
            <a:r>
              <a:rPr lang="en-US" sz="2100" dirty="0" err="1" smtClean="0">
                <a:hlinkClick r:id="rId3"/>
              </a:rPr>
              <a:t>Saez</a:t>
            </a:r>
            <a:r>
              <a:rPr lang="en-US" sz="2100" dirty="0" smtClean="0">
                <a:hlinkClick r:id="rId3"/>
              </a:rPr>
              <a:t> 2011</a:t>
            </a:r>
            <a:r>
              <a:rPr lang="en-US" sz="2100" dirty="0" smtClean="0"/>
              <a:t> for graphs on b </a:t>
            </a:r>
            <a:r>
              <a:rPr lang="en-US" sz="2100" dirty="0" err="1" smtClean="0"/>
              <a:t>coeff</a:t>
            </a:r>
            <a:r>
              <a:rPr lang="en-US" sz="2100" dirty="0" smtClean="0"/>
              <a:t> over time &amp; across countries</a:t>
            </a:r>
          </a:p>
          <a:p>
            <a:endParaRPr lang="fr-FR" sz="21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64704"/>
            <a:ext cx="8229600" cy="5361459"/>
          </a:xfrm>
        </p:spPr>
        <p:txBody>
          <a:bodyPr>
            <a:normAutofit fontScale="85000" lnSpcReduction="20000"/>
          </a:bodyPr>
          <a:lstStyle/>
          <a:p>
            <a:r>
              <a:rPr lang="fr-FR" dirty="0" err="1" smtClean="0"/>
              <a:t>With</a:t>
            </a:r>
            <a:r>
              <a:rPr lang="fr-FR" dirty="0" smtClean="0"/>
              <a:t> more time (and money), </a:t>
            </a:r>
            <a:r>
              <a:rPr lang="fr-FR" dirty="0" err="1" smtClean="0"/>
              <a:t>it</a:t>
            </a:r>
            <a:r>
              <a:rPr lang="fr-FR" dirty="0" smtClean="0"/>
              <a:t> </a:t>
            </a:r>
            <a:r>
              <a:rPr lang="fr-FR" dirty="0" err="1" smtClean="0"/>
              <a:t>is</a:t>
            </a:r>
            <a:r>
              <a:rPr lang="fr-FR" dirty="0" smtClean="0"/>
              <a:t> </a:t>
            </a:r>
            <a:r>
              <a:rPr lang="fr-FR" dirty="0" err="1" smtClean="0"/>
              <a:t>also</a:t>
            </a:r>
            <a:r>
              <a:rPr lang="fr-FR" dirty="0" smtClean="0"/>
              <a:t> possible to </a:t>
            </a:r>
            <a:r>
              <a:rPr lang="fr-FR" dirty="0" err="1" smtClean="0"/>
              <a:t>collect</a:t>
            </a:r>
            <a:r>
              <a:rPr lang="fr-FR" dirty="0" smtClean="0"/>
              <a:t> </a:t>
            </a:r>
            <a:r>
              <a:rPr lang="fr-FR" dirty="0" err="1" smtClean="0"/>
              <a:t>individual</a:t>
            </a:r>
            <a:r>
              <a:rPr lang="fr-FR" dirty="0" smtClean="0"/>
              <a:t>-</a:t>
            </a:r>
            <a:r>
              <a:rPr lang="fr-FR" dirty="0" err="1" smtClean="0"/>
              <a:t>level</a:t>
            </a:r>
            <a:r>
              <a:rPr lang="fr-FR" dirty="0" smtClean="0"/>
              <a:t> micro data in </a:t>
            </a:r>
            <a:r>
              <a:rPr lang="fr-FR" dirty="0" err="1" smtClean="0"/>
              <a:t>tax</a:t>
            </a:r>
            <a:r>
              <a:rPr lang="fr-FR" dirty="0" smtClean="0"/>
              <a:t> </a:t>
            </a:r>
            <a:r>
              <a:rPr lang="fr-FR" dirty="0" err="1" smtClean="0"/>
              <a:t>registries</a:t>
            </a:r>
            <a:endParaRPr lang="fr-FR" dirty="0" smtClean="0"/>
          </a:p>
          <a:p>
            <a:r>
              <a:rPr lang="fr-FR" dirty="0" smtClean="0"/>
              <a:t>For instance, in France, </a:t>
            </a:r>
            <a:r>
              <a:rPr lang="fr-FR" dirty="0" err="1" smtClean="0"/>
              <a:t>inheritance</a:t>
            </a:r>
            <a:r>
              <a:rPr lang="fr-FR" dirty="0" smtClean="0"/>
              <a:t> </a:t>
            </a:r>
            <a:r>
              <a:rPr lang="fr-FR" dirty="0" err="1" smtClean="0"/>
              <a:t>tax</a:t>
            </a:r>
            <a:r>
              <a:rPr lang="fr-FR" dirty="0" smtClean="0"/>
              <a:t> </a:t>
            </a:r>
            <a:r>
              <a:rPr lang="fr-FR" dirty="0" err="1" smtClean="0"/>
              <a:t>returns</a:t>
            </a:r>
            <a:r>
              <a:rPr lang="fr-FR" dirty="0" smtClean="0"/>
              <a:t> and </a:t>
            </a:r>
            <a:r>
              <a:rPr lang="fr-FR" dirty="0" err="1" smtClean="0"/>
              <a:t>registries</a:t>
            </a:r>
            <a:r>
              <a:rPr lang="fr-FR" dirty="0" smtClean="0"/>
              <a:t> have been </a:t>
            </a:r>
            <a:r>
              <a:rPr lang="fr-FR" dirty="0" err="1" smtClean="0"/>
              <a:t>well</a:t>
            </a:r>
            <a:r>
              <a:rPr lang="fr-FR" dirty="0" smtClean="0"/>
              <a:t> </a:t>
            </a:r>
            <a:r>
              <a:rPr lang="fr-FR" dirty="0" err="1" smtClean="0"/>
              <a:t>preserved</a:t>
            </a:r>
            <a:r>
              <a:rPr lang="fr-FR" dirty="0" smtClean="0"/>
              <a:t> </a:t>
            </a:r>
            <a:r>
              <a:rPr lang="fr-FR" dirty="0" err="1" smtClean="0"/>
              <a:t>since</a:t>
            </a:r>
            <a:r>
              <a:rPr lang="fr-FR" dirty="0" smtClean="0"/>
              <a:t> the </a:t>
            </a:r>
            <a:r>
              <a:rPr lang="fr-FR" dirty="0" err="1" smtClean="0"/>
              <a:t>Revolution</a:t>
            </a:r>
            <a:r>
              <a:rPr lang="fr-FR" dirty="0" smtClean="0"/>
              <a:t>, </a:t>
            </a:r>
            <a:r>
              <a:rPr lang="fr-FR" dirty="0" err="1" smtClean="0"/>
              <a:t>so</a:t>
            </a:r>
            <a:r>
              <a:rPr lang="fr-FR" dirty="0" smtClean="0"/>
              <a:t> </a:t>
            </a:r>
            <a:r>
              <a:rPr lang="fr-FR" dirty="0" err="1" smtClean="0"/>
              <a:t>it</a:t>
            </a:r>
            <a:r>
              <a:rPr lang="fr-FR" dirty="0" smtClean="0"/>
              <a:t> </a:t>
            </a:r>
            <a:r>
              <a:rPr lang="fr-FR" dirty="0" err="1" smtClean="0"/>
              <a:t>is</a:t>
            </a:r>
            <a:r>
              <a:rPr lang="fr-FR" dirty="0" smtClean="0"/>
              <a:t> possible to </a:t>
            </a:r>
            <a:r>
              <a:rPr lang="fr-FR" dirty="0" err="1" smtClean="0"/>
              <a:t>study</a:t>
            </a:r>
            <a:r>
              <a:rPr lang="fr-FR" dirty="0" smtClean="0"/>
              <a:t> the </a:t>
            </a:r>
            <a:r>
              <a:rPr lang="fr-FR" dirty="0" err="1" smtClean="0"/>
              <a:t>evolution</a:t>
            </a:r>
            <a:r>
              <a:rPr lang="fr-FR" dirty="0" smtClean="0"/>
              <a:t> of </a:t>
            </a:r>
            <a:r>
              <a:rPr lang="fr-FR" dirty="0" err="1" smtClean="0"/>
              <a:t>wealth</a:t>
            </a:r>
            <a:r>
              <a:rPr lang="fr-FR" dirty="0" smtClean="0"/>
              <a:t> concentration over the </a:t>
            </a:r>
            <a:r>
              <a:rPr lang="fr-FR" dirty="0" err="1" smtClean="0"/>
              <a:t>entire</a:t>
            </a:r>
            <a:r>
              <a:rPr lang="fr-FR" dirty="0" smtClean="0"/>
              <a:t> 1800-2010 </a:t>
            </a:r>
            <a:r>
              <a:rPr lang="fr-FR" dirty="0" err="1" smtClean="0"/>
              <a:t>period</a:t>
            </a:r>
            <a:r>
              <a:rPr lang="fr-FR" dirty="0" smtClean="0"/>
              <a:t> (</a:t>
            </a:r>
            <a:r>
              <a:rPr lang="fr-FR" dirty="0" err="1" smtClean="0"/>
              <a:t>see</a:t>
            </a:r>
            <a:r>
              <a:rPr lang="fr-FR" dirty="0" smtClean="0"/>
              <a:t> </a:t>
            </a:r>
            <a:r>
              <a:rPr lang="fr-FR" dirty="0" err="1" smtClean="0"/>
              <a:t>next</a:t>
            </a:r>
            <a:r>
              <a:rPr lang="fr-FR" dirty="0" smtClean="0"/>
              <a:t> lecture and </a:t>
            </a:r>
            <a:r>
              <a:rPr lang="fr-FR" dirty="0" err="1" smtClean="0"/>
              <a:t>work</a:t>
            </a:r>
            <a:r>
              <a:rPr lang="fr-FR" dirty="0" smtClean="0"/>
              <a:t> </a:t>
            </a:r>
            <a:r>
              <a:rPr lang="fr-FR" dirty="0" err="1" smtClean="0"/>
              <a:t>with</a:t>
            </a:r>
            <a:r>
              <a:rPr lang="fr-FR" dirty="0" smtClean="0"/>
              <a:t> </a:t>
            </a:r>
            <a:r>
              <a:rPr lang="fr-FR" dirty="0" smtClean="0">
                <a:hlinkClick r:id="rId2"/>
              </a:rPr>
              <a:t>Postel-Vinay-</a:t>
            </a:r>
            <a:r>
              <a:rPr lang="fr-FR" dirty="0" err="1" smtClean="0">
                <a:hlinkClick r:id="rId2"/>
              </a:rPr>
              <a:t>Rosenthal</a:t>
            </a:r>
            <a:r>
              <a:rPr lang="fr-FR" dirty="0" smtClean="0">
                <a:hlinkClick r:id="rId2"/>
              </a:rPr>
              <a:t> 2006</a:t>
            </a:r>
            <a:r>
              <a:rPr lang="fr-FR" dirty="0" smtClean="0"/>
              <a:t> and </a:t>
            </a:r>
            <a:r>
              <a:rPr lang="fr-FR" dirty="0" smtClean="0">
                <a:hlinkClick r:id="rId3"/>
              </a:rPr>
              <a:t>2013</a:t>
            </a:r>
            <a:r>
              <a:rPr lang="fr-FR" dirty="0" smtClean="0"/>
              <a:t>)</a:t>
            </a:r>
          </a:p>
          <a:p>
            <a:r>
              <a:rPr lang="fr-FR" dirty="0" err="1" smtClean="0"/>
              <a:t>Sometime</a:t>
            </a:r>
            <a:r>
              <a:rPr lang="fr-FR" dirty="0" smtClean="0"/>
              <a:t> land </a:t>
            </a:r>
            <a:r>
              <a:rPr lang="fr-FR" dirty="0" err="1" smtClean="0"/>
              <a:t>tax</a:t>
            </a:r>
            <a:r>
              <a:rPr lang="fr-FR" dirty="0" smtClean="0"/>
              <a:t> </a:t>
            </a:r>
            <a:r>
              <a:rPr lang="fr-FR" dirty="0" err="1" smtClean="0"/>
              <a:t>registries</a:t>
            </a:r>
            <a:r>
              <a:rPr lang="fr-FR" dirty="0" smtClean="0"/>
              <a:t> </a:t>
            </a:r>
            <a:r>
              <a:rPr lang="fr-FR" dirty="0" err="1" smtClean="0"/>
              <a:t>exist</a:t>
            </a:r>
            <a:r>
              <a:rPr lang="fr-FR" dirty="0" smtClean="0"/>
              <a:t> for </a:t>
            </a:r>
            <a:r>
              <a:rPr lang="fr-FR" dirty="0" err="1" smtClean="0"/>
              <a:t>even</a:t>
            </a:r>
            <a:r>
              <a:rPr lang="fr-FR" dirty="0" smtClean="0"/>
              <a:t> </a:t>
            </a:r>
            <a:r>
              <a:rPr lang="fr-FR" dirty="0" err="1" smtClean="0"/>
              <a:t>earlier</a:t>
            </a:r>
            <a:r>
              <a:rPr lang="fr-FR" dirty="0" smtClean="0"/>
              <a:t> </a:t>
            </a:r>
            <a:r>
              <a:rPr lang="fr-FR" dirty="0" err="1" smtClean="0"/>
              <a:t>periods</a:t>
            </a:r>
            <a:r>
              <a:rPr lang="fr-FR" dirty="0" smtClean="0"/>
              <a:t> (Roman </a:t>
            </a:r>
            <a:r>
              <a:rPr lang="fr-FR" dirty="0" err="1" smtClean="0"/>
              <a:t>Egypt</a:t>
            </a:r>
            <a:r>
              <a:rPr lang="fr-FR" dirty="0" smtClean="0"/>
              <a:t>)</a:t>
            </a:r>
          </a:p>
          <a:p>
            <a:r>
              <a:rPr lang="fr-FR" dirty="0" smtClean="0"/>
              <a:t>For </a:t>
            </a:r>
            <a:r>
              <a:rPr lang="fr-FR" dirty="0" err="1" smtClean="0"/>
              <a:t>very</a:t>
            </a:r>
            <a:r>
              <a:rPr lang="fr-FR" dirty="0" smtClean="0"/>
              <a:t> </a:t>
            </a:r>
            <a:r>
              <a:rPr lang="fr-FR" dirty="0" err="1" smtClean="0"/>
              <a:t>ancient</a:t>
            </a:r>
            <a:r>
              <a:rPr lang="fr-FR" dirty="0" smtClean="0"/>
              <a:t> </a:t>
            </a:r>
            <a:r>
              <a:rPr lang="fr-FR" dirty="0" err="1" smtClean="0"/>
              <a:t>periods</a:t>
            </a:r>
            <a:r>
              <a:rPr lang="fr-FR" dirty="0" smtClean="0"/>
              <a:t>, </a:t>
            </a:r>
            <a:r>
              <a:rPr lang="fr-FR" dirty="0" err="1" smtClean="0"/>
              <a:t>it</a:t>
            </a:r>
            <a:r>
              <a:rPr lang="fr-FR" dirty="0" smtClean="0"/>
              <a:t> </a:t>
            </a:r>
            <a:r>
              <a:rPr lang="fr-FR" dirty="0" err="1" smtClean="0"/>
              <a:t>is</a:t>
            </a:r>
            <a:r>
              <a:rPr lang="fr-FR" dirty="0" smtClean="0"/>
              <a:t> </a:t>
            </a:r>
            <a:r>
              <a:rPr lang="fr-FR" dirty="0" err="1" smtClean="0"/>
              <a:t>also</a:t>
            </a:r>
            <a:r>
              <a:rPr lang="fr-FR" dirty="0" smtClean="0"/>
              <a:t> possible to use data on </a:t>
            </a:r>
            <a:r>
              <a:rPr lang="fr-FR" dirty="0" err="1" smtClean="0"/>
              <a:t>height</a:t>
            </a:r>
            <a:r>
              <a:rPr lang="fr-FR" dirty="0" smtClean="0"/>
              <a:t> </a:t>
            </a:r>
            <a:r>
              <a:rPr lang="fr-FR" dirty="0" err="1" smtClean="0"/>
              <a:t>at</a:t>
            </a:r>
            <a:r>
              <a:rPr lang="fr-FR" dirty="0" smtClean="0"/>
              <a:t> </a:t>
            </a:r>
            <a:r>
              <a:rPr lang="fr-FR" dirty="0" err="1" smtClean="0"/>
              <a:t>death</a:t>
            </a:r>
            <a:r>
              <a:rPr lang="fr-FR" dirty="0" smtClean="0"/>
              <a:t> (stature) as a proxy for </a:t>
            </a:r>
            <a:r>
              <a:rPr lang="fr-FR" dirty="0" err="1" smtClean="0"/>
              <a:t>socio-economic</a:t>
            </a:r>
            <a:r>
              <a:rPr lang="fr-FR" dirty="0" smtClean="0"/>
              <a:t> </a:t>
            </a:r>
            <a:r>
              <a:rPr lang="fr-FR" dirty="0" err="1" smtClean="0"/>
              <a:t>inequality</a:t>
            </a:r>
            <a:r>
              <a:rPr lang="fr-FR" dirty="0" smtClean="0"/>
              <a:t>: </a:t>
            </a:r>
            <a:r>
              <a:rPr lang="fr-FR" dirty="0" err="1" smtClean="0"/>
              <a:t>see</a:t>
            </a:r>
            <a:r>
              <a:rPr lang="fr-FR" dirty="0" smtClean="0"/>
              <a:t> </a:t>
            </a:r>
            <a:r>
              <a:rPr lang="fr-FR" dirty="0" err="1" smtClean="0"/>
              <a:t>comparison</a:t>
            </a:r>
            <a:r>
              <a:rPr lang="fr-FR" dirty="0" smtClean="0"/>
              <a:t> of </a:t>
            </a:r>
            <a:r>
              <a:rPr lang="fr-FR" dirty="0" err="1" smtClean="0"/>
              <a:t>inequality</a:t>
            </a:r>
            <a:r>
              <a:rPr lang="fr-FR" dirty="0" smtClean="0"/>
              <a:t> in hunter-</a:t>
            </a:r>
            <a:r>
              <a:rPr lang="fr-FR" dirty="0" err="1" smtClean="0"/>
              <a:t>gatherer</a:t>
            </a:r>
            <a:r>
              <a:rPr lang="fr-FR" dirty="0" smtClean="0"/>
              <a:t> and agricultural </a:t>
            </a:r>
            <a:r>
              <a:rPr lang="fr-FR" dirty="0" err="1" smtClean="0"/>
              <a:t>societies</a:t>
            </a:r>
            <a:r>
              <a:rPr lang="fr-FR" dirty="0" smtClean="0"/>
              <a:t> in </a:t>
            </a:r>
            <a:r>
              <a:rPr lang="fr-FR" dirty="0" err="1" smtClean="0"/>
              <a:t>prehistoric</a:t>
            </a:r>
            <a:r>
              <a:rPr lang="fr-FR" dirty="0" smtClean="0"/>
              <a:t> times by </a:t>
            </a:r>
            <a:r>
              <a:rPr lang="fr-FR" dirty="0" err="1" smtClean="0">
                <a:hlinkClick r:id="rId4"/>
              </a:rPr>
              <a:t>Boix</a:t>
            </a:r>
            <a:r>
              <a:rPr lang="fr-FR" dirty="0" smtClean="0">
                <a:hlinkClick r:id="rId4"/>
              </a:rPr>
              <a:t>-</a:t>
            </a:r>
            <a:r>
              <a:rPr lang="fr-FR" dirty="0" err="1" smtClean="0">
                <a:hlinkClick r:id="rId4"/>
              </a:rPr>
              <a:t>Rosenbluth</a:t>
            </a:r>
            <a:r>
              <a:rPr lang="fr-FR" dirty="0" smtClean="0">
                <a:hlinkClick r:id="rId4"/>
              </a:rPr>
              <a:t> 2013</a:t>
            </a:r>
            <a:r>
              <a:rPr lang="fr-FR" dirty="0" smtClean="0"/>
              <a:t>)</a:t>
            </a: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0" y="0"/>
          <a:ext cx="9143999" cy="6858000"/>
        </p:xfrm>
        <a:graphic>
          <a:graphicData uri="http://schemas.openxmlformats.org/presentationml/2006/ole">
            <p:oleObj spid="_x0000_s3074" name="Acrobat Document" r:id="rId3" imgW="6416596" imgH="4534293" progId="AcroExch.Document.11">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712968" cy="6552728"/>
          </a:xfrm>
        </p:spPr>
        <p:txBody>
          <a:bodyPr>
            <a:normAutofit fontScale="70000" lnSpcReduction="20000"/>
          </a:bodyPr>
          <a:lstStyle/>
          <a:p>
            <a:r>
              <a:rPr lang="fr-FR" dirty="0" err="1" smtClean="0"/>
              <a:t>Reminder</a:t>
            </a:r>
            <a:r>
              <a:rPr lang="fr-FR" dirty="0" smtClean="0"/>
              <a:t> about Gini coefficients</a:t>
            </a:r>
          </a:p>
          <a:p>
            <a:r>
              <a:rPr lang="fr-FR" dirty="0" smtClean="0"/>
              <a:t>G = 2 x area </a:t>
            </a:r>
            <a:r>
              <a:rPr lang="fr-FR" dirty="0" err="1" smtClean="0"/>
              <a:t>between</a:t>
            </a:r>
            <a:r>
              <a:rPr lang="fr-FR" dirty="0" smtClean="0"/>
              <a:t> first diagonal and Lorenz </a:t>
            </a:r>
            <a:r>
              <a:rPr lang="fr-FR" dirty="0" err="1" smtClean="0"/>
              <a:t>curve</a:t>
            </a:r>
            <a:r>
              <a:rPr lang="fr-FR" dirty="0" smtClean="0"/>
              <a:t> (</a:t>
            </a:r>
            <a:r>
              <a:rPr lang="fr-FR" dirty="0" err="1" smtClean="0"/>
              <a:t>see</a:t>
            </a:r>
            <a:r>
              <a:rPr lang="fr-FR" dirty="0" smtClean="0"/>
              <a:t> graph)</a:t>
            </a:r>
          </a:p>
          <a:p>
            <a:r>
              <a:rPr lang="fr-FR" dirty="0" smtClean="0"/>
              <a:t>Exemple </a:t>
            </a:r>
            <a:r>
              <a:rPr lang="fr-FR" dirty="0" err="1" smtClean="0"/>
              <a:t>with</a:t>
            </a:r>
            <a:r>
              <a:rPr lang="fr-FR" dirty="0" smtClean="0"/>
              <a:t> </a:t>
            </a:r>
            <a:r>
              <a:rPr lang="fr-FR" dirty="0" err="1" smtClean="0"/>
              <a:t>finite</a:t>
            </a:r>
            <a:r>
              <a:rPr lang="fr-FR" dirty="0" smtClean="0"/>
              <a:t> </a:t>
            </a:r>
            <a:r>
              <a:rPr lang="fr-FR" dirty="0" err="1" smtClean="0"/>
              <a:t>number</a:t>
            </a:r>
            <a:r>
              <a:rPr lang="fr-FR" dirty="0" smtClean="0"/>
              <a:t> of </a:t>
            </a:r>
            <a:r>
              <a:rPr lang="fr-FR" dirty="0" err="1" smtClean="0"/>
              <a:t>income</a:t>
            </a:r>
            <a:r>
              <a:rPr lang="fr-FR" dirty="0" smtClean="0"/>
              <a:t> or </a:t>
            </a:r>
            <a:r>
              <a:rPr lang="fr-FR" dirty="0" err="1" smtClean="0"/>
              <a:t>wealth</a:t>
            </a:r>
            <a:r>
              <a:rPr lang="fr-FR" dirty="0" smtClean="0"/>
              <a:t> groups (in practice, distributions are </a:t>
            </a:r>
            <a:r>
              <a:rPr lang="fr-FR" dirty="0" err="1" smtClean="0"/>
              <a:t>better</a:t>
            </a:r>
            <a:r>
              <a:rPr lang="fr-FR" dirty="0" smtClean="0"/>
              <a:t> </a:t>
            </a:r>
            <a:r>
              <a:rPr lang="fr-FR" dirty="0" err="1" smtClean="0"/>
              <a:t>approximated</a:t>
            </a:r>
            <a:r>
              <a:rPr lang="fr-FR" dirty="0" smtClean="0"/>
              <a:t> as </a:t>
            </a:r>
            <a:r>
              <a:rPr lang="fr-FR" dirty="0" err="1" smtClean="0"/>
              <a:t>continuous</a:t>
            </a:r>
            <a:r>
              <a:rPr lang="fr-FR" dirty="0" smtClean="0"/>
              <a:t> distributions):</a:t>
            </a:r>
          </a:p>
          <a:p>
            <a:r>
              <a:rPr lang="fr-FR" dirty="0" smtClean="0"/>
              <a:t>p</a:t>
            </a:r>
            <a:r>
              <a:rPr lang="fr-FR" baseline="-25000" dirty="0" smtClean="0"/>
              <a:t>1</a:t>
            </a:r>
            <a:r>
              <a:rPr lang="fr-FR" dirty="0" smtClean="0"/>
              <a:t>,..., </a:t>
            </a:r>
            <a:r>
              <a:rPr lang="fr-FR" dirty="0" err="1" smtClean="0"/>
              <a:t>p</a:t>
            </a:r>
            <a:r>
              <a:rPr lang="fr-FR" baseline="-25000" dirty="0" err="1" smtClean="0"/>
              <a:t>n</a:t>
            </a:r>
            <a:r>
              <a:rPr lang="fr-FR" dirty="0" smtClean="0"/>
              <a:t> = percentiles </a:t>
            </a:r>
          </a:p>
          <a:p>
            <a:r>
              <a:rPr lang="fr-FR" dirty="0" smtClean="0"/>
              <a:t>s</a:t>
            </a:r>
            <a:r>
              <a:rPr lang="fr-FR" baseline="-25000" dirty="0" smtClean="0"/>
              <a:t>0</a:t>
            </a:r>
            <a:r>
              <a:rPr lang="fr-FR" dirty="0" smtClean="0"/>
              <a:t>,s</a:t>
            </a:r>
            <a:r>
              <a:rPr lang="fr-FR" baseline="-25000" dirty="0" smtClean="0"/>
              <a:t>1</a:t>
            </a:r>
            <a:r>
              <a:rPr lang="fr-FR" dirty="0" smtClean="0"/>
              <a:t>,..., s</a:t>
            </a:r>
            <a:r>
              <a:rPr lang="fr-FR" baseline="-25000" dirty="0" smtClean="0"/>
              <a:t>n</a:t>
            </a:r>
            <a:r>
              <a:rPr lang="fr-FR" dirty="0" smtClean="0"/>
              <a:t> = </a:t>
            </a:r>
            <a:r>
              <a:rPr lang="fr-FR" dirty="0" err="1" smtClean="0"/>
              <a:t>corresponding</a:t>
            </a:r>
            <a:r>
              <a:rPr lang="fr-FR" dirty="0" smtClean="0"/>
              <a:t> </a:t>
            </a:r>
            <a:r>
              <a:rPr lang="fr-FR" dirty="0" err="1" smtClean="0"/>
              <a:t>shares</a:t>
            </a:r>
            <a:r>
              <a:rPr lang="fr-FR" dirty="0" smtClean="0"/>
              <a:t> in total </a:t>
            </a:r>
            <a:r>
              <a:rPr lang="fr-FR" dirty="0" err="1" smtClean="0"/>
              <a:t>income</a:t>
            </a:r>
            <a:r>
              <a:rPr lang="fr-FR" dirty="0" smtClean="0"/>
              <a:t> or </a:t>
            </a:r>
            <a:r>
              <a:rPr lang="fr-FR" dirty="0" err="1" smtClean="0"/>
              <a:t>wealth</a:t>
            </a:r>
            <a:endParaRPr lang="fr-FR" dirty="0" smtClean="0"/>
          </a:p>
          <a:p>
            <a:r>
              <a:rPr lang="fr-FR" dirty="0" smtClean="0"/>
              <a:t>I.e. s</a:t>
            </a:r>
            <a:r>
              <a:rPr lang="fr-FR" baseline="-25000" dirty="0" smtClean="0"/>
              <a:t>0</a:t>
            </a:r>
            <a:r>
              <a:rPr lang="fr-FR" dirty="0" smtClean="0"/>
              <a:t> = </a:t>
            </a:r>
            <a:r>
              <a:rPr lang="fr-FR" dirty="0" err="1" smtClean="0"/>
              <a:t>share</a:t>
            </a:r>
            <a:r>
              <a:rPr lang="fr-FR" dirty="0" smtClean="0"/>
              <a:t> </a:t>
            </a:r>
            <a:r>
              <a:rPr lang="fr-FR" dirty="0" err="1" smtClean="0"/>
              <a:t>owned</a:t>
            </a:r>
            <a:r>
              <a:rPr lang="fr-FR" dirty="0" smtClean="0"/>
              <a:t> by </a:t>
            </a:r>
            <a:r>
              <a:rPr lang="fr-FR" dirty="0" err="1" smtClean="0"/>
              <a:t>individuals</a:t>
            </a:r>
            <a:r>
              <a:rPr lang="fr-FR" dirty="0" smtClean="0"/>
              <a:t> </a:t>
            </a:r>
            <a:r>
              <a:rPr lang="fr-FR" dirty="0" err="1" smtClean="0"/>
              <a:t>below</a:t>
            </a:r>
            <a:r>
              <a:rPr lang="fr-FR" dirty="0" smtClean="0"/>
              <a:t> percentile p</a:t>
            </a:r>
            <a:r>
              <a:rPr lang="fr-FR" baseline="-25000" dirty="0" smtClean="0"/>
              <a:t>1</a:t>
            </a:r>
            <a:r>
              <a:rPr lang="fr-FR" dirty="0" smtClean="0"/>
              <a:t>, s</a:t>
            </a:r>
            <a:r>
              <a:rPr lang="fr-FR" baseline="-25000" dirty="0" smtClean="0"/>
              <a:t>1</a:t>
            </a:r>
            <a:r>
              <a:rPr lang="fr-FR" dirty="0" smtClean="0"/>
              <a:t> = </a:t>
            </a:r>
            <a:r>
              <a:rPr lang="fr-FR" dirty="0" err="1" smtClean="0"/>
              <a:t>share</a:t>
            </a:r>
            <a:r>
              <a:rPr lang="fr-FR" dirty="0" smtClean="0"/>
              <a:t> </a:t>
            </a:r>
            <a:r>
              <a:rPr lang="fr-FR" dirty="0" err="1" smtClean="0"/>
              <a:t>owned</a:t>
            </a:r>
            <a:r>
              <a:rPr lang="fr-FR" dirty="0" smtClean="0"/>
              <a:t> by </a:t>
            </a:r>
            <a:r>
              <a:rPr lang="fr-FR" dirty="0" err="1" smtClean="0"/>
              <a:t>individuals</a:t>
            </a:r>
            <a:r>
              <a:rPr lang="fr-FR" dirty="0" smtClean="0"/>
              <a:t> </a:t>
            </a:r>
            <a:r>
              <a:rPr lang="fr-FR" dirty="0" err="1" smtClean="0"/>
              <a:t>between</a:t>
            </a:r>
            <a:r>
              <a:rPr lang="fr-FR" dirty="0" smtClean="0"/>
              <a:t> percentiles p</a:t>
            </a:r>
            <a:r>
              <a:rPr lang="fr-FR" baseline="-25000" dirty="0" smtClean="0"/>
              <a:t>1</a:t>
            </a:r>
            <a:r>
              <a:rPr lang="fr-FR" dirty="0" smtClean="0"/>
              <a:t> and p</a:t>
            </a:r>
            <a:r>
              <a:rPr lang="fr-FR" baseline="-25000" dirty="0" smtClean="0"/>
              <a:t>2</a:t>
            </a:r>
            <a:r>
              <a:rPr lang="fr-FR" dirty="0" smtClean="0"/>
              <a:t>, ..., s</a:t>
            </a:r>
            <a:r>
              <a:rPr lang="fr-FR" baseline="-25000" dirty="0" smtClean="0"/>
              <a:t>n</a:t>
            </a:r>
            <a:r>
              <a:rPr lang="fr-FR" dirty="0" smtClean="0"/>
              <a:t> = </a:t>
            </a:r>
            <a:r>
              <a:rPr lang="fr-FR" dirty="0" err="1" smtClean="0"/>
              <a:t>share</a:t>
            </a:r>
            <a:r>
              <a:rPr lang="fr-FR" dirty="0" smtClean="0"/>
              <a:t> </a:t>
            </a:r>
            <a:r>
              <a:rPr lang="fr-FR" dirty="0" err="1" smtClean="0"/>
              <a:t>owned</a:t>
            </a:r>
            <a:r>
              <a:rPr lang="fr-FR" dirty="0" smtClean="0"/>
              <a:t> by </a:t>
            </a:r>
            <a:r>
              <a:rPr lang="fr-FR" dirty="0" err="1" smtClean="0"/>
              <a:t>individuals</a:t>
            </a:r>
            <a:r>
              <a:rPr lang="fr-FR" dirty="0" smtClean="0"/>
              <a:t> </a:t>
            </a:r>
            <a:r>
              <a:rPr lang="fr-FR" dirty="0" err="1" smtClean="0"/>
              <a:t>above</a:t>
            </a:r>
            <a:r>
              <a:rPr lang="fr-FR" dirty="0" smtClean="0"/>
              <a:t> percentile </a:t>
            </a:r>
            <a:r>
              <a:rPr lang="fr-FR" dirty="0" err="1" smtClean="0"/>
              <a:t>p</a:t>
            </a:r>
            <a:r>
              <a:rPr lang="fr-FR" baseline="-25000" dirty="0" err="1" smtClean="0"/>
              <a:t>n</a:t>
            </a:r>
            <a:r>
              <a:rPr lang="fr-FR" dirty="0" smtClean="0"/>
              <a:t>. </a:t>
            </a:r>
          </a:p>
          <a:p>
            <a:r>
              <a:rPr lang="fr-FR" dirty="0" smtClean="0"/>
              <a:t>By </a:t>
            </a:r>
            <a:r>
              <a:rPr lang="fr-FR" dirty="0" err="1" smtClean="0"/>
              <a:t>definition</a:t>
            </a:r>
            <a:r>
              <a:rPr lang="fr-FR" dirty="0" smtClean="0"/>
              <a:t>, Σ</a:t>
            </a:r>
            <a:r>
              <a:rPr lang="fr-FR" baseline="-25000" dirty="0" smtClean="0"/>
              <a:t>0≤</a:t>
            </a:r>
            <a:r>
              <a:rPr lang="fr-FR" baseline="-25000" dirty="0" err="1" smtClean="0"/>
              <a:t>i≤n</a:t>
            </a:r>
            <a:r>
              <a:rPr lang="fr-FR" dirty="0" smtClean="0"/>
              <a:t> s</a:t>
            </a:r>
            <a:r>
              <a:rPr lang="fr-FR" baseline="-25000" dirty="0" smtClean="0"/>
              <a:t>i</a:t>
            </a:r>
            <a:r>
              <a:rPr lang="fr-FR" dirty="0" smtClean="0"/>
              <a:t> = 1.</a:t>
            </a:r>
          </a:p>
          <a:p>
            <a:pPr>
              <a:buNone/>
            </a:pPr>
            <a:r>
              <a:rPr lang="fr-FR" dirty="0" smtClean="0"/>
              <a:t> </a:t>
            </a:r>
          </a:p>
          <a:p>
            <a:r>
              <a:rPr lang="en-GB" i="1" dirty="0" err="1" smtClean="0"/>
              <a:t>Exemple</a:t>
            </a:r>
            <a:r>
              <a:rPr lang="en-GB" i="1" dirty="0" smtClean="0"/>
              <a:t> 1</a:t>
            </a:r>
            <a:r>
              <a:rPr lang="en-GB" dirty="0" smtClean="0"/>
              <a:t>. Assume n=1, p</a:t>
            </a:r>
            <a:r>
              <a:rPr lang="en-GB" baseline="-25000" dirty="0" smtClean="0"/>
              <a:t>1</a:t>
            </a:r>
            <a:r>
              <a:rPr lang="en-GB" dirty="0" smtClean="0"/>
              <a:t>=0,9, s</a:t>
            </a:r>
            <a:r>
              <a:rPr lang="en-GB" baseline="-25000" dirty="0" smtClean="0"/>
              <a:t>0</a:t>
            </a:r>
            <a:r>
              <a:rPr lang="en-GB" dirty="0" smtClean="0"/>
              <a:t>=0,5, s</a:t>
            </a:r>
            <a:r>
              <a:rPr lang="en-GB" baseline="-25000" dirty="0" smtClean="0"/>
              <a:t>1</a:t>
            </a:r>
            <a:r>
              <a:rPr lang="en-GB" dirty="0" smtClean="0"/>
              <a:t>=0,5. I.e. the bottom 90% and the top 10% both own 50% of total income (or wealth), and both groups are supposed to be homogenous</a:t>
            </a:r>
            <a:r>
              <a:rPr lang="fr-FR" dirty="0" smtClean="0"/>
              <a:t>.</a:t>
            </a:r>
          </a:p>
          <a:p>
            <a:r>
              <a:rPr lang="en-GB" i="1" dirty="0" err="1" smtClean="0"/>
              <a:t>Exemple</a:t>
            </a:r>
            <a:r>
              <a:rPr lang="en-GB" i="1" dirty="0" smtClean="0"/>
              <a:t> 2</a:t>
            </a:r>
            <a:r>
              <a:rPr lang="en-GB" dirty="0" smtClean="0"/>
              <a:t>. Assume n=2, p</a:t>
            </a:r>
            <a:r>
              <a:rPr lang="en-GB" baseline="-25000" dirty="0" smtClean="0"/>
              <a:t>1</a:t>
            </a:r>
            <a:r>
              <a:rPr lang="en-GB" dirty="0" smtClean="0"/>
              <a:t>=0,5, p</a:t>
            </a:r>
            <a:r>
              <a:rPr lang="en-GB" baseline="-25000" dirty="0" smtClean="0"/>
              <a:t>2</a:t>
            </a:r>
            <a:r>
              <a:rPr lang="en-GB" dirty="0" smtClean="0"/>
              <a:t>=0,9, s</a:t>
            </a:r>
            <a:r>
              <a:rPr lang="en-GB" baseline="-25000" dirty="0" smtClean="0"/>
              <a:t>0</a:t>
            </a:r>
            <a:r>
              <a:rPr lang="en-GB" dirty="0" smtClean="0"/>
              <a:t>=0,2, s</a:t>
            </a:r>
            <a:r>
              <a:rPr lang="en-GB" baseline="-25000" dirty="0" smtClean="0"/>
              <a:t>1</a:t>
            </a:r>
            <a:r>
              <a:rPr lang="en-GB" dirty="0" smtClean="0"/>
              <a:t>=0,3, s</a:t>
            </a:r>
            <a:r>
              <a:rPr lang="en-GB" baseline="-25000" dirty="0" smtClean="0"/>
              <a:t>2</a:t>
            </a:r>
            <a:r>
              <a:rPr lang="en-GB" dirty="0" smtClean="0"/>
              <a:t>=0,5. I.e. the bottom 50% owns 20% of total, the next 40% own 30%, and the top 10% own 50%.</a:t>
            </a:r>
            <a:endParaRPr lang="fr-FR" dirty="0" smtClean="0"/>
          </a:p>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ChangeAspect="1"/>
          </p:cNvGraphicFramePr>
          <p:nvPr>
            <p:ph idx="1"/>
          </p:nvPr>
        </p:nvGraphicFramePr>
        <p:xfrm>
          <a:off x="611560" y="0"/>
          <a:ext cx="7992887" cy="6858000"/>
        </p:xfrm>
        <a:graphic>
          <a:graphicData uri="http://schemas.openxmlformats.org/presentationml/2006/ole">
            <p:oleObj spid="_x0000_s41986" name="Acrobat Document" r:id="rId3" imgW="6416596" imgH="4534293" progId="AcroExch.Document.11">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260648"/>
            <a:ext cx="8640960" cy="6480720"/>
          </a:xfrm>
        </p:spPr>
        <p:txBody>
          <a:bodyPr>
            <a:normAutofit lnSpcReduction="10000"/>
          </a:bodyPr>
          <a:lstStyle/>
          <a:p>
            <a:r>
              <a:rPr lang="fr-FR" sz="2400" dirty="0" err="1" smtClean="0"/>
              <a:t>With</a:t>
            </a:r>
            <a:r>
              <a:rPr lang="fr-FR" sz="2400" dirty="0" smtClean="0"/>
              <a:t> </a:t>
            </a:r>
            <a:r>
              <a:rPr lang="fr-FR" sz="2400" dirty="0" err="1" smtClean="0"/>
              <a:t>two</a:t>
            </a:r>
            <a:r>
              <a:rPr lang="fr-FR" sz="2400" dirty="0" smtClean="0"/>
              <a:t> groups, one </a:t>
            </a:r>
            <a:r>
              <a:rPr lang="fr-FR" sz="2400" dirty="0" err="1" smtClean="0"/>
              <a:t>can</a:t>
            </a:r>
            <a:r>
              <a:rPr lang="fr-FR" sz="2400" dirty="0" smtClean="0"/>
              <a:t> show </a:t>
            </a:r>
            <a:r>
              <a:rPr lang="fr-FR" sz="2400" dirty="0" err="1" smtClean="0"/>
              <a:t>that</a:t>
            </a:r>
            <a:r>
              <a:rPr lang="fr-FR" sz="2400" dirty="0" smtClean="0"/>
              <a:t> </a:t>
            </a:r>
            <a:r>
              <a:rPr lang="fr-FR" sz="2400" b="1" dirty="0" smtClean="0"/>
              <a:t>G = s</a:t>
            </a:r>
            <a:r>
              <a:rPr lang="fr-FR" sz="2400" b="1" baseline="-25000" dirty="0" smtClean="0"/>
              <a:t>1</a:t>
            </a:r>
            <a:r>
              <a:rPr lang="fr-FR" sz="2400" b="1" dirty="0" smtClean="0"/>
              <a:t> + p</a:t>
            </a:r>
            <a:r>
              <a:rPr lang="fr-FR" sz="2400" b="1" baseline="-25000" dirty="0" smtClean="0"/>
              <a:t>1</a:t>
            </a:r>
            <a:r>
              <a:rPr lang="fr-FR" sz="2400" b="1" dirty="0" smtClean="0"/>
              <a:t> – 1</a:t>
            </a:r>
          </a:p>
          <a:p>
            <a:pPr>
              <a:buNone/>
            </a:pPr>
            <a:r>
              <a:rPr lang="fr-FR" sz="2400" b="1" dirty="0" smtClean="0"/>
              <a:t>                        </a:t>
            </a:r>
            <a:r>
              <a:rPr lang="fr-FR" sz="2400" dirty="0" smtClean="0"/>
              <a:t>(simple triangle area computation) </a:t>
            </a:r>
          </a:p>
          <a:p>
            <a:r>
              <a:rPr lang="fr-FR" sz="2400" dirty="0" smtClean="0"/>
              <a:t>I.e. if the top 10% </a:t>
            </a:r>
            <a:r>
              <a:rPr lang="fr-FR" sz="2400" dirty="0" err="1" smtClean="0"/>
              <a:t>owns</a:t>
            </a:r>
            <a:r>
              <a:rPr lang="fr-FR" sz="2400" dirty="0" smtClean="0"/>
              <a:t> 20% of the total, </a:t>
            </a:r>
            <a:r>
              <a:rPr lang="fr-FR" sz="2400" dirty="0" err="1" smtClean="0"/>
              <a:t>then</a:t>
            </a:r>
            <a:r>
              <a:rPr lang="fr-FR" sz="2400" dirty="0" smtClean="0"/>
              <a:t> G=0,2+0,9-1=0,1. </a:t>
            </a:r>
          </a:p>
          <a:p>
            <a:r>
              <a:rPr lang="fr-FR" sz="2400" dirty="0" smtClean="0"/>
              <a:t>If the top 10% </a:t>
            </a:r>
            <a:r>
              <a:rPr lang="fr-FR" sz="2400" dirty="0" err="1" smtClean="0"/>
              <a:t>owns</a:t>
            </a:r>
            <a:r>
              <a:rPr lang="fr-FR" sz="2400" dirty="0" smtClean="0"/>
              <a:t> 50% of the total, </a:t>
            </a:r>
            <a:r>
              <a:rPr lang="fr-FR" sz="2400" dirty="0" err="1" smtClean="0"/>
              <a:t>then</a:t>
            </a:r>
            <a:r>
              <a:rPr lang="fr-FR" sz="2400" dirty="0" smtClean="0"/>
              <a:t> G=0,5+0,9-1=0,4.</a:t>
            </a:r>
          </a:p>
          <a:p>
            <a:r>
              <a:rPr lang="fr-FR" sz="2400" dirty="0" smtClean="0"/>
              <a:t>If the top 10% </a:t>
            </a:r>
            <a:r>
              <a:rPr lang="fr-FR" sz="2400" dirty="0" err="1" smtClean="0"/>
              <a:t>owns</a:t>
            </a:r>
            <a:r>
              <a:rPr lang="fr-FR" sz="2400" dirty="0" smtClean="0"/>
              <a:t> 90% of the total, </a:t>
            </a:r>
            <a:r>
              <a:rPr lang="fr-FR" sz="2400" dirty="0" err="1" smtClean="0"/>
              <a:t>then</a:t>
            </a:r>
            <a:r>
              <a:rPr lang="fr-FR" sz="2400" dirty="0" smtClean="0"/>
              <a:t> G=0,9+0,9-1=0,8.</a:t>
            </a:r>
          </a:p>
          <a:p>
            <a:r>
              <a:rPr lang="fr-FR" sz="2400" dirty="0" smtClean="0"/>
              <a:t>If s</a:t>
            </a:r>
            <a:r>
              <a:rPr lang="fr-FR" sz="2400" baseline="-25000" dirty="0" smtClean="0"/>
              <a:t>1</a:t>
            </a:r>
            <a:r>
              <a:rPr lang="fr-FR" sz="2400" dirty="0" smtClean="0"/>
              <a:t> = 1 - p</a:t>
            </a:r>
            <a:r>
              <a:rPr lang="fr-FR" sz="2400" baseline="-25000" dirty="0" smtClean="0"/>
              <a:t>1</a:t>
            </a:r>
            <a:r>
              <a:rPr lang="fr-FR" sz="2400" dirty="0" smtClean="0"/>
              <a:t> (the top group </a:t>
            </a:r>
            <a:r>
              <a:rPr lang="fr-FR" sz="2400" dirty="0" err="1" smtClean="0"/>
              <a:t>owns</a:t>
            </a:r>
            <a:r>
              <a:rPr lang="fr-FR" sz="2400" dirty="0" smtClean="0"/>
              <a:t> </a:t>
            </a:r>
            <a:r>
              <a:rPr lang="fr-FR" sz="2400" dirty="0" err="1" smtClean="0"/>
              <a:t>exactly</a:t>
            </a:r>
            <a:r>
              <a:rPr lang="fr-FR" sz="2400" dirty="0" smtClean="0"/>
              <a:t> as </a:t>
            </a:r>
            <a:r>
              <a:rPr lang="fr-FR" sz="2400" dirty="0" err="1" smtClean="0"/>
              <a:t>much</a:t>
            </a:r>
            <a:r>
              <a:rPr lang="fr-FR" sz="2400" dirty="0" smtClean="0"/>
              <a:t> as </a:t>
            </a:r>
            <a:r>
              <a:rPr lang="fr-FR" sz="2400" dirty="0" err="1" smtClean="0"/>
              <a:t>its</a:t>
            </a:r>
            <a:r>
              <a:rPr lang="fr-FR" sz="2400" dirty="0" smtClean="0"/>
              <a:t> </a:t>
            </a:r>
            <a:r>
              <a:rPr lang="fr-FR" sz="2400" dirty="0" err="1" smtClean="0"/>
              <a:t>share</a:t>
            </a:r>
            <a:r>
              <a:rPr lang="fr-FR" sz="2400" dirty="0" smtClean="0"/>
              <a:t> in population), </a:t>
            </a:r>
            <a:r>
              <a:rPr lang="fr-FR" sz="2400" dirty="0" err="1" smtClean="0"/>
              <a:t>then</a:t>
            </a:r>
            <a:r>
              <a:rPr lang="fr-FR" sz="2400" dirty="0" smtClean="0"/>
              <a:t> by </a:t>
            </a:r>
            <a:r>
              <a:rPr lang="fr-FR" sz="2400" dirty="0" err="1" smtClean="0"/>
              <a:t>definition</a:t>
            </a:r>
            <a:r>
              <a:rPr lang="fr-FR" sz="2400" dirty="0" smtClean="0"/>
              <a:t> </a:t>
            </a:r>
            <a:r>
              <a:rPr lang="fr-FR" sz="2400" dirty="0" err="1" smtClean="0"/>
              <a:t>we</a:t>
            </a:r>
            <a:r>
              <a:rPr lang="fr-FR" sz="2400" dirty="0" smtClean="0"/>
              <a:t> have </a:t>
            </a:r>
            <a:r>
              <a:rPr lang="fr-FR" sz="2400" dirty="0" err="1" smtClean="0"/>
              <a:t>complete</a:t>
            </a:r>
            <a:r>
              <a:rPr lang="fr-FR" sz="2400" dirty="0" smtClean="0"/>
              <a:t> </a:t>
            </a:r>
            <a:r>
              <a:rPr lang="fr-FR" sz="2400" dirty="0" err="1" smtClean="0"/>
              <a:t>equality</a:t>
            </a:r>
            <a:r>
              <a:rPr lang="fr-FR" sz="2400" dirty="0" smtClean="0"/>
              <a:t>: G = 0.</a:t>
            </a:r>
          </a:p>
          <a:p>
            <a:r>
              <a:rPr lang="fr-FR" sz="2400" dirty="0" smtClean="0"/>
              <a:t>If p</a:t>
            </a:r>
            <a:r>
              <a:rPr lang="fr-FR" sz="2400" baseline="-25000" dirty="0" smtClean="0"/>
              <a:t>1 </a:t>
            </a:r>
            <a:r>
              <a:rPr lang="fr-FR" sz="2400" dirty="0" smtClean="0"/>
              <a:t>→ 1 and s</a:t>
            </a:r>
            <a:r>
              <a:rPr lang="fr-FR" sz="2400" baseline="-25000" dirty="0" smtClean="0"/>
              <a:t>1 </a:t>
            </a:r>
            <a:r>
              <a:rPr lang="fr-FR" sz="2400" dirty="0" smtClean="0"/>
              <a:t>→ 1 (the top group </a:t>
            </a:r>
            <a:r>
              <a:rPr lang="fr-FR" sz="2400" dirty="0" err="1" smtClean="0"/>
              <a:t>is</a:t>
            </a:r>
            <a:r>
              <a:rPr lang="fr-FR" sz="2400" dirty="0" smtClean="0"/>
              <a:t> </a:t>
            </a:r>
            <a:r>
              <a:rPr lang="fr-FR" sz="2400" dirty="0" err="1" smtClean="0"/>
              <a:t>infinitely</a:t>
            </a:r>
            <a:r>
              <a:rPr lang="fr-FR" sz="2400" dirty="0" smtClean="0"/>
              <a:t> </a:t>
            </a:r>
            <a:r>
              <a:rPr lang="fr-FR" sz="2400" dirty="0" err="1" smtClean="0"/>
              <a:t>small</a:t>
            </a:r>
            <a:r>
              <a:rPr lang="fr-FR" sz="2400" dirty="0" smtClean="0"/>
              <a:t> and </a:t>
            </a:r>
            <a:r>
              <a:rPr lang="fr-FR" sz="2400" dirty="0" err="1" smtClean="0"/>
              <a:t>owns</a:t>
            </a:r>
            <a:r>
              <a:rPr lang="fr-FR" sz="2400" dirty="0" smtClean="0"/>
              <a:t> </a:t>
            </a:r>
            <a:r>
              <a:rPr lang="fr-FR" sz="2400" dirty="0" err="1" smtClean="0"/>
              <a:t>almost</a:t>
            </a:r>
            <a:r>
              <a:rPr lang="fr-FR" sz="2400" dirty="0" smtClean="0"/>
              <a:t> </a:t>
            </a:r>
            <a:r>
              <a:rPr lang="fr-FR" sz="2400" dirty="0" err="1" smtClean="0"/>
              <a:t>everything</a:t>
            </a:r>
            <a:r>
              <a:rPr lang="fr-FR" sz="2400" dirty="0" smtClean="0"/>
              <a:t>), </a:t>
            </a:r>
            <a:r>
              <a:rPr lang="fr-FR" sz="2400" dirty="0" err="1" smtClean="0"/>
              <a:t>then</a:t>
            </a:r>
            <a:r>
              <a:rPr lang="fr-FR" sz="2400" dirty="0" smtClean="0"/>
              <a:t> G → 1.</a:t>
            </a:r>
          </a:p>
          <a:p>
            <a:pPr>
              <a:buNone/>
            </a:pPr>
            <a:endParaRPr lang="fr-FR" sz="2400" dirty="0" smtClean="0"/>
          </a:p>
          <a:p>
            <a:r>
              <a:rPr lang="fr-FR" sz="2400" dirty="0" err="1" smtClean="0"/>
              <a:t>With</a:t>
            </a:r>
            <a:r>
              <a:rPr lang="fr-FR" sz="2400" dirty="0" smtClean="0"/>
              <a:t> n+1 groups, one </a:t>
            </a:r>
            <a:r>
              <a:rPr lang="fr-FR" sz="2400" dirty="0" err="1" smtClean="0"/>
              <a:t>can</a:t>
            </a:r>
            <a:r>
              <a:rPr lang="fr-FR" sz="2400" dirty="0" smtClean="0"/>
              <a:t> show </a:t>
            </a:r>
            <a:r>
              <a:rPr lang="fr-FR" sz="2400" dirty="0" err="1" smtClean="0"/>
              <a:t>that</a:t>
            </a:r>
            <a:r>
              <a:rPr lang="fr-FR" sz="2400" dirty="0" smtClean="0"/>
              <a:t>: G = 1 - p</a:t>
            </a:r>
            <a:r>
              <a:rPr lang="fr-FR" sz="2400" baseline="-25000" dirty="0" smtClean="0"/>
              <a:t>1</a:t>
            </a:r>
            <a:r>
              <a:rPr lang="fr-FR" sz="2400" dirty="0" smtClean="0"/>
              <a:t>s</a:t>
            </a:r>
            <a:r>
              <a:rPr lang="fr-FR" sz="2400" baseline="-25000" dirty="0" smtClean="0"/>
              <a:t>0</a:t>
            </a:r>
            <a:r>
              <a:rPr lang="fr-FR" sz="2400" dirty="0" smtClean="0"/>
              <a:t> - [ Σ</a:t>
            </a:r>
            <a:r>
              <a:rPr lang="fr-FR" sz="2400" baseline="-25000" dirty="0" smtClean="0"/>
              <a:t>1≤i≤n-1</a:t>
            </a:r>
            <a:r>
              <a:rPr lang="fr-FR" sz="2400" dirty="0" smtClean="0"/>
              <a:t> (p</a:t>
            </a:r>
            <a:r>
              <a:rPr lang="fr-FR" sz="2400" baseline="-25000" dirty="0" smtClean="0"/>
              <a:t>i+1</a:t>
            </a:r>
            <a:r>
              <a:rPr lang="fr-FR" sz="2400" dirty="0" smtClean="0"/>
              <a:t>-p</a:t>
            </a:r>
            <a:r>
              <a:rPr lang="fr-FR" sz="2400" baseline="-25000" dirty="0" smtClean="0"/>
              <a:t>i</a:t>
            </a:r>
            <a:r>
              <a:rPr lang="fr-FR" sz="2400" dirty="0" smtClean="0"/>
              <a:t>)(2s</a:t>
            </a:r>
            <a:r>
              <a:rPr lang="fr-FR" sz="2400" baseline="-25000" dirty="0" smtClean="0"/>
              <a:t>0</a:t>
            </a:r>
            <a:r>
              <a:rPr lang="fr-FR" sz="2400" dirty="0" smtClean="0"/>
              <a:t> + 2s</a:t>
            </a:r>
            <a:r>
              <a:rPr lang="fr-FR" sz="2400" baseline="-25000" dirty="0" smtClean="0"/>
              <a:t>1</a:t>
            </a:r>
            <a:r>
              <a:rPr lang="fr-FR" sz="2400" dirty="0" smtClean="0"/>
              <a:t> +...+2s</a:t>
            </a:r>
            <a:r>
              <a:rPr lang="fr-FR" sz="2400" baseline="-25000" dirty="0" smtClean="0"/>
              <a:t>i-1</a:t>
            </a:r>
            <a:r>
              <a:rPr lang="fr-FR" sz="2400" dirty="0" smtClean="0"/>
              <a:t>+s</a:t>
            </a:r>
            <a:r>
              <a:rPr lang="fr-FR" sz="2400" baseline="-25000" dirty="0" smtClean="0"/>
              <a:t>i</a:t>
            </a:r>
            <a:r>
              <a:rPr lang="fr-FR" sz="2400" dirty="0" smtClean="0"/>
              <a:t>) ] - (1-</a:t>
            </a:r>
            <a:r>
              <a:rPr lang="fr-FR" sz="2400" dirty="0" err="1" smtClean="0"/>
              <a:t>p</a:t>
            </a:r>
            <a:r>
              <a:rPr lang="fr-FR" sz="2400" baseline="-25000" dirty="0" err="1" smtClean="0"/>
              <a:t>n</a:t>
            </a:r>
            <a:r>
              <a:rPr lang="fr-FR" sz="2400" dirty="0" smtClean="0"/>
              <a:t>)(1+s</a:t>
            </a:r>
            <a:r>
              <a:rPr lang="fr-FR" sz="2400" baseline="-25000" dirty="0" smtClean="0"/>
              <a:t>0</a:t>
            </a:r>
            <a:r>
              <a:rPr lang="fr-FR" sz="2400" dirty="0" smtClean="0"/>
              <a:t>+...+s</a:t>
            </a:r>
            <a:r>
              <a:rPr lang="fr-FR" sz="2400" baseline="-25000" dirty="0" smtClean="0"/>
              <a:t>n-1</a:t>
            </a:r>
            <a:r>
              <a:rPr lang="fr-FR" sz="2400" dirty="0" smtClean="0"/>
              <a:t>)</a:t>
            </a:r>
          </a:p>
          <a:p>
            <a:r>
              <a:rPr lang="fr-FR" sz="2400" dirty="0" err="1" smtClean="0"/>
              <a:t>With</a:t>
            </a:r>
            <a:r>
              <a:rPr lang="fr-FR" sz="2400" dirty="0" smtClean="0"/>
              <a:t> </a:t>
            </a:r>
            <a:r>
              <a:rPr lang="fr-FR" sz="2400" dirty="0" err="1" smtClean="0"/>
              <a:t>imperfect</a:t>
            </a:r>
            <a:r>
              <a:rPr lang="fr-FR" sz="2400" dirty="0" smtClean="0"/>
              <a:t> </a:t>
            </a:r>
            <a:r>
              <a:rPr lang="fr-FR" sz="2400" dirty="0" err="1" smtClean="0"/>
              <a:t>survey</a:t>
            </a:r>
            <a:r>
              <a:rPr lang="fr-FR" sz="2400" dirty="0" smtClean="0"/>
              <a:t> data </a:t>
            </a:r>
            <a:r>
              <a:rPr lang="fr-FR" sz="2400" dirty="0" err="1" smtClean="0"/>
              <a:t>at</a:t>
            </a:r>
            <a:r>
              <a:rPr lang="fr-FR" sz="2400" dirty="0" smtClean="0"/>
              <a:t> the top, one </a:t>
            </a:r>
            <a:r>
              <a:rPr lang="fr-FR" sz="2400" dirty="0" err="1" smtClean="0"/>
              <a:t>can</a:t>
            </a:r>
            <a:r>
              <a:rPr lang="fr-FR" sz="2400" dirty="0" smtClean="0"/>
              <a:t> </a:t>
            </a:r>
            <a:r>
              <a:rPr lang="fr-FR" sz="2400" dirty="0" err="1" smtClean="0"/>
              <a:t>also</a:t>
            </a:r>
            <a:r>
              <a:rPr lang="fr-FR" sz="2400" dirty="0" smtClean="0"/>
              <a:t> use the </a:t>
            </a:r>
            <a:r>
              <a:rPr lang="fr-FR" sz="2400" dirty="0" err="1" smtClean="0"/>
              <a:t>following</a:t>
            </a:r>
            <a:r>
              <a:rPr lang="fr-FR" sz="2400" dirty="0" smtClean="0"/>
              <a:t> formula: G = G* (1-S) + S </a:t>
            </a:r>
            <a:r>
              <a:rPr lang="fr-FR" sz="2400" dirty="0" err="1" smtClean="0"/>
              <a:t>with</a:t>
            </a:r>
            <a:r>
              <a:rPr lang="fr-FR" sz="2400" dirty="0" smtClean="0"/>
              <a:t> S = </a:t>
            </a:r>
            <a:r>
              <a:rPr lang="fr-FR" sz="2400" dirty="0" err="1" smtClean="0"/>
              <a:t>share</a:t>
            </a:r>
            <a:r>
              <a:rPr lang="fr-FR" sz="2400" dirty="0" smtClean="0"/>
              <a:t> </a:t>
            </a:r>
            <a:r>
              <a:rPr lang="fr-FR" sz="2400" dirty="0" err="1" smtClean="0"/>
              <a:t>owned</a:t>
            </a:r>
            <a:r>
              <a:rPr lang="fr-FR" sz="2400" dirty="0" smtClean="0"/>
              <a:t> by </a:t>
            </a:r>
            <a:r>
              <a:rPr lang="fr-FR" sz="2400" dirty="0" err="1" smtClean="0"/>
              <a:t>very</a:t>
            </a:r>
            <a:r>
              <a:rPr lang="fr-FR" sz="2400" dirty="0" smtClean="0"/>
              <a:t> top group and G* = Gini coefficient for the </a:t>
            </a:r>
            <a:r>
              <a:rPr lang="fr-FR" sz="2400" dirty="0" err="1" smtClean="0"/>
              <a:t>rest</a:t>
            </a:r>
            <a:r>
              <a:rPr lang="fr-FR" sz="2400" dirty="0" smtClean="0"/>
              <a:t> of the population</a:t>
            </a:r>
          </a:p>
          <a:p>
            <a:r>
              <a:rPr lang="fr-FR" sz="2400" dirty="0" err="1" smtClean="0"/>
              <a:t>See</a:t>
            </a:r>
            <a:r>
              <a:rPr lang="en-US" sz="2400" dirty="0" smtClean="0"/>
              <a:t> </a:t>
            </a:r>
            <a:r>
              <a:rPr lang="en-US" sz="2400" dirty="0" smtClean="0">
                <a:hlinkClick r:id="rId2"/>
              </a:rPr>
              <a:t>F. </a:t>
            </a:r>
            <a:r>
              <a:rPr lang="en-US" sz="2400" dirty="0" err="1" smtClean="0">
                <a:hlinkClick r:id="rId2"/>
              </a:rPr>
              <a:t>Alvareto</a:t>
            </a:r>
            <a:r>
              <a:rPr lang="en-US" sz="2400" dirty="0" smtClean="0">
                <a:hlinkClick r:id="rId2"/>
              </a:rPr>
              <a:t>, A note on the relationship between top income shares and </a:t>
            </a:r>
            <a:r>
              <a:rPr lang="en-US" sz="2400" dirty="0" err="1" smtClean="0">
                <a:hlinkClick r:id="rId2"/>
              </a:rPr>
              <a:t>Gini</a:t>
            </a:r>
            <a:r>
              <a:rPr lang="en-US" sz="2400" dirty="0" smtClean="0">
                <a:hlinkClick r:id="rId2"/>
              </a:rPr>
              <a:t> coefficients, Economics letters 2011</a:t>
            </a:r>
            <a:endParaRPr lang="fr-FR" sz="2400" dirty="0" smtClean="0"/>
          </a:p>
          <a:p>
            <a:endParaRPr lang="fr-F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Basic </a:t>
            </a:r>
            <a:r>
              <a:rPr lang="fr-FR" dirty="0" err="1" smtClean="0"/>
              <a:t>facts</a:t>
            </a:r>
            <a:r>
              <a:rPr lang="fr-FR" dirty="0" smtClean="0"/>
              <a:t> about the </a:t>
            </a:r>
            <a:r>
              <a:rPr lang="fr-FR" dirty="0" err="1" smtClean="0"/>
              <a:t>historical</a:t>
            </a:r>
            <a:r>
              <a:rPr lang="fr-FR" dirty="0" smtClean="0"/>
              <a:t> </a:t>
            </a:r>
            <a:r>
              <a:rPr lang="fr-FR" dirty="0" err="1" smtClean="0"/>
              <a:t>evolution</a:t>
            </a:r>
            <a:r>
              <a:rPr lang="fr-FR" dirty="0" smtClean="0"/>
              <a:t> of </a:t>
            </a:r>
            <a:r>
              <a:rPr lang="fr-FR" dirty="0" err="1" smtClean="0"/>
              <a:t>inequality</a:t>
            </a:r>
            <a:endParaRPr lang="fr-FR" dirty="0"/>
          </a:p>
        </p:txBody>
      </p:sp>
      <p:sp>
        <p:nvSpPr>
          <p:cNvPr id="3" name="Espace réservé du contenu 2"/>
          <p:cNvSpPr>
            <a:spLocks noGrp="1"/>
          </p:cNvSpPr>
          <p:nvPr>
            <p:ph idx="1"/>
          </p:nvPr>
        </p:nvSpPr>
        <p:spPr/>
        <p:txBody>
          <a:bodyPr>
            <a:normAutofit fontScale="92500"/>
          </a:bodyPr>
          <a:lstStyle/>
          <a:p>
            <a:r>
              <a:rPr lang="fr-FR" dirty="0" smtClean="0"/>
              <a:t>France (&amp; Europe, </a:t>
            </a:r>
            <a:r>
              <a:rPr lang="fr-FR" dirty="0" err="1" smtClean="0"/>
              <a:t>Japan</a:t>
            </a:r>
            <a:r>
              <a:rPr lang="fr-FR" dirty="0" smtClean="0"/>
              <a:t>): </a:t>
            </a:r>
            <a:r>
              <a:rPr lang="fr-FR" dirty="0" err="1" smtClean="0"/>
              <a:t>inequality</a:t>
            </a:r>
            <a:r>
              <a:rPr lang="fr-FR" dirty="0" smtClean="0"/>
              <a:t> of </a:t>
            </a:r>
            <a:r>
              <a:rPr lang="fr-FR" dirty="0" err="1" smtClean="0"/>
              <a:t>labor</a:t>
            </a:r>
            <a:r>
              <a:rPr lang="fr-FR" dirty="0" smtClean="0"/>
              <a:t> </a:t>
            </a:r>
            <a:r>
              <a:rPr lang="fr-FR" dirty="0" err="1" smtClean="0"/>
              <a:t>income</a:t>
            </a:r>
            <a:r>
              <a:rPr lang="fr-FR" dirty="0" smtClean="0"/>
              <a:t> has been </a:t>
            </a:r>
            <a:r>
              <a:rPr lang="fr-FR" dirty="0" err="1" smtClean="0"/>
              <a:t>relatively</a:t>
            </a:r>
            <a:r>
              <a:rPr lang="fr-FR" dirty="0" smtClean="0"/>
              <a:t> flat in the long-</a:t>
            </a:r>
            <a:r>
              <a:rPr lang="fr-FR" dirty="0" err="1" smtClean="0"/>
              <a:t>run</a:t>
            </a:r>
            <a:r>
              <a:rPr lang="fr-FR" dirty="0" smtClean="0"/>
              <a:t>; 20</a:t>
            </a:r>
            <a:r>
              <a:rPr lang="fr-FR" baseline="30000" dirty="0" smtClean="0"/>
              <a:t>c</a:t>
            </a:r>
            <a:r>
              <a:rPr lang="fr-FR" dirty="0" smtClean="0"/>
              <a:t> </a:t>
            </a:r>
            <a:r>
              <a:rPr lang="fr-FR" dirty="0" err="1" smtClean="0"/>
              <a:t>decline</a:t>
            </a:r>
            <a:r>
              <a:rPr lang="fr-FR" dirty="0" smtClean="0"/>
              <a:t> in total </a:t>
            </a:r>
            <a:r>
              <a:rPr lang="fr-FR" dirty="0" err="1" smtClean="0"/>
              <a:t>inequality</a:t>
            </a:r>
            <a:r>
              <a:rPr lang="fr-FR" dirty="0" smtClean="0"/>
              <a:t> </a:t>
            </a:r>
            <a:r>
              <a:rPr lang="fr-FR" dirty="0" err="1" smtClean="0"/>
              <a:t>comes</a:t>
            </a:r>
            <a:r>
              <a:rPr lang="fr-FR" dirty="0" smtClean="0"/>
              <a:t> </a:t>
            </a:r>
            <a:r>
              <a:rPr lang="fr-FR" dirty="0" err="1" smtClean="0"/>
              <a:t>mostly</a:t>
            </a:r>
            <a:r>
              <a:rPr lang="fr-FR" dirty="0" smtClean="0"/>
              <a:t> </a:t>
            </a:r>
            <a:r>
              <a:rPr lang="fr-FR" dirty="0" err="1" smtClean="0"/>
              <a:t>from</a:t>
            </a:r>
            <a:r>
              <a:rPr lang="fr-FR" dirty="0" smtClean="0"/>
              <a:t> compression of </a:t>
            </a:r>
            <a:r>
              <a:rPr lang="fr-FR" dirty="0" err="1" smtClean="0"/>
              <a:t>inequality</a:t>
            </a:r>
            <a:r>
              <a:rPr lang="fr-FR" dirty="0" smtClean="0"/>
              <a:t> in capital </a:t>
            </a:r>
            <a:r>
              <a:rPr lang="fr-FR" dirty="0" err="1" smtClean="0"/>
              <a:t>ownership</a:t>
            </a:r>
            <a:endParaRPr lang="fr-FR" dirty="0" smtClean="0"/>
          </a:p>
          <a:p>
            <a:r>
              <a:rPr lang="fr-FR" dirty="0" smtClean="0"/>
              <a:t>US: </a:t>
            </a:r>
            <a:r>
              <a:rPr lang="fr-FR" dirty="0" err="1" smtClean="0"/>
              <a:t>inequality</a:t>
            </a:r>
            <a:r>
              <a:rPr lang="fr-FR" dirty="0" smtClean="0"/>
              <a:t> in capital </a:t>
            </a:r>
            <a:r>
              <a:rPr lang="fr-FR" dirty="0" err="1" smtClean="0"/>
              <a:t>ownerwhip</a:t>
            </a:r>
            <a:r>
              <a:rPr lang="fr-FR" dirty="0" smtClean="0"/>
              <a:t> has </a:t>
            </a:r>
            <a:r>
              <a:rPr lang="fr-FR" dirty="0" err="1" smtClean="0"/>
              <a:t>never</a:t>
            </a:r>
            <a:r>
              <a:rPr lang="fr-FR" dirty="0" smtClean="0"/>
              <a:t> been as large as in 19</a:t>
            </a:r>
            <a:r>
              <a:rPr lang="fr-FR" baseline="30000" dirty="0" smtClean="0"/>
              <a:t>c</a:t>
            </a:r>
            <a:r>
              <a:rPr lang="fr-FR" dirty="0" smtClean="0"/>
              <a:t> Europe (</a:t>
            </a:r>
            <a:r>
              <a:rPr lang="fr-FR" dirty="0" err="1" smtClean="0"/>
              <a:t>see</a:t>
            </a:r>
            <a:r>
              <a:rPr lang="fr-FR" dirty="0" smtClean="0"/>
              <a:t> </a:t>
            </a:r>
            <a:r>
              <a:rPr lang="fr-FR" dirty="0" err="1" smtClean="0"/>
              <a:t>next</a:t>
            </a:r>
            <a:r>
              <a:rPr lang="fr-FR" dirty="0" smtClean="0"/>
              <a:t> lecture); but </a:t>
            </a:r>
            <a:r>
              <a:rPr lang="fr-FR" dirty="0" err="1" smtClean="0"/>
              <a:t>inequality</a:t>
            </a:r>
            <a:r>
              <a:rPr lang="fr-FR" dirty="0" smtClean="0"/>
              <a:t> of </a:t>
            </a:r>
            <a:r>
              <a:rPr lang="fr-FR" dirty="0" err="1" smtClean="0"/>
              <a:t>labor</a:t>
            </a:r>
            <a:r>
              <a:rPr lang="fr-FR" dirty="0" smtClean="0"/>
              <a:t> </a:t>
            </a:r>
            <a:r>
              <a:rPr lang="fr-FR" dirty="0" err="1" smtClean="0"/>
              <a:t>income</a:t>
            </a:r>
            <a:r>
              <a:rPr lang="fr-FR" dirty="0" smtClean="0"/>
              <a:t> has </a:t>
            </a:r>
            <a:r>
              <a:rPr lang="fr-FR" dirty="0" err="1" smtClean="0"/>
              <a:t>grown</a:t>
            </a:r>
            <a:r>
              <a:rPr lang="fr-FR" dirty="0" smtClean="0"/>
              <a:t> to </a:t>
            </a:r>
            <a:r>
              <a:rPr lang="fr-FR" dirty="0" err="1" smtClean="0"/>
              <a:t>unprecedented</a:t>
            </a:r>
            <a:r>
              <a:rPr lang="fr-FR" dirty="0" smtClean="0"/>
              <a:t> </a:t>
            </a:r>
            <a:r>
              <a:rPr lang="fr-FR" dirty="0" err="1" smtClean="0"/>
              <a:t>levels</a:t>
            </a:r>
            <a:r>
              <a:rPr lang="fr-FR" dirty="0" smtClean="0"/>
              <a:t> in </a:t>
            </a:r>
            <a:r>
              <a:rPr lang="fr-FR" dirty="0" err="1" smtClean="0"/>
              <a:t>recent</a:t>
            </a:r>
            <a:r>
              <a:rPr lang="fr-FR" dirty="0" smtClean="0"/>
              <a:t> </a:t>
            </a:r>
            <a:r>
              <a:rPr lang="fr-FR" dirty="0" err="1" smtClean="0"/>
              <a:t>decades</a:t>
            </a:r>
            <a:r>
              <a:rPr lang="fr-FR" dirty="0" smtClean="0"/>
              <a:t>; </a:t>
            </a:r>
            <a:r>
              <a:rPr lang="fr-FR" b="1" dirty="0" err="1" smtClean="0"/>
              <a:t>why</a:t>
            </a:r>
            <a:r>
              <a:rPr lang="fr-FR" b="1" dirty="0" smtClean="0"/>
              <a:t>?</a:t>
            </a:r>
            <a:endParaRPr lang="fr-FR" b="1"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863</TotalTime>
  <Words>1528</Words>
  <Application>Microsoft Office PowerPoint</Application>
  <PresentationFormat>Affichage à l'écran (4:3)</PresentationFormat>
  <Paragraphs>104</Paragraphs>
  <Slides>42</Slides>
  <Notes>0</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42</vt:i4>
      </vt:variant>
    </vt:vector>
  </HeadingPairs>
  <TitlesOfParts>
    <vt:vector size="45" baseType="lpstr">
      <vt:lpstr>Thème Office</vt:lpstr>
      <vt:lpstr>Acrobat Document</vt:lpstr>
      <vt:lpstr>Adobe Acrobat Document</vt:lpstr>
      <vt:lpstr>   Economics of Inequality (Master PPD &amp; APE, Paris School of Economics) Thomas Piketty Academic year 2013-2014  </vt:lpstr>
      <vt:lpstr>Basic orders of magnitude about inequality </vt:lpstr>
      <vt:lpstr>Diapositive 3</vt:lpstr>
      <vt:lpstr>Diapositive 4</vt:lpstr>
      <vt:lpstr>Diapositive 5</vt:lpstr>
      <vt:lpstr>Diapositive 6</vt:lpstr>
      <vt:lpstr>Diapositive 7</vt:lpstr>
      <vt:lpstr>Diapositive 8</vt:lpstr>
      <vt:lpstr>Basic facts about the historical evolution of inequality</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The determinants of labor income inequality</vt:lpstr>
      <vt:lpstr>Diapositive 21</vt:lpstr>
      <vt:lpstr>Diapositive 22</vt:lpstr>
      <vt:lpstr>The limitations of the basic story</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Inequality in poor and emerging countries</vt:lpstr>
      <vt:lpstr>Diapositive 37</vt:lpstr>
      <vt:lpstr>Diapositive 38</vt:lpstr>
      <vt:lpstr>Inequality and the financial crisis</vt:lpstr>
      <vt:lpstr>Note on historical data sources on income and wealth inequality</vt:lpstr>
      <vt:lpstr>Diapositive 41</vt:lpstr>
      <vt:lpstr>Diapositive 42</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 of Inequality (Master PPD &amp; APE, Paris School of Economics) Thomas Piketty Academic year 2013-2014</dc:title>
  <dc:creator>Thomas Piketty</dc:creator>
  <cp:lastModifiedBy>Thomas Piketty</cp:lastModifiedBy>
  <cp:revision>110</cp:revision>
  <dcterms:created xsi:type="dcterms:W3CDTF">2013-11-22T17:30:25Z</dcterms:created>
  <dcterms:modified xsi:type="dcterms:W3CDTF">2014-01-13T14:47:43Z</dcterms:modified>
</cp:coreProperties>
</file>