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charts/chart2.xml" ContentType="application/vnd.openxmlformats-officedocument.drawingml.chart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charts/chart3.xml" ContentType="application/vnd.openxmlformats-officedocument.drawingml.chart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7" r:id="rId2"/>
    <p:sldId id="262" r:id="rId3"/>
    <p:sldId id="299" r:id="rId4"/>
    <p:sldId id="326" r:id="rId5"/>
    <p:sldId id="343" r:id="rId6"/>
    <p:sldId id="347" r:id="rId7"/>
    <p:sldId id="344" r:id="rId8"/>
    <p:sldId id="345" r:id="rId9"/>
    <p:sldId id="301" r:id="rId10"/>
    <p:sldId id="335" r:id="rId11"/>
    <p:sldId id="336" r:id="rId12"/>
    <p:sldId id="346" r:id="rId13"/>
    <p:sldId id="316" r:id="rId14"/>
    <p:sldId id="334" r:id="rId15"/>
    <p:sldId id="317" r:id="rId16"/>
    <p:sldId id="318" r:id="rId17"/>
    <p:sldId id="319" r:id="rId18"/>
    <p:sldId id="321" r:id="rId19"/>
    <p:sldId id="348" r:id="rId20"/>
    <p:sldId id="322" r:id="rId21"/>
    <p:sldId id="324" r:id="rId22"/>
    <p:sldId id="331" r:id="rId23"/>
    <p:sldId id="282" r:id="rId24"/>
    <p:sldId id="304" r:id="rId25"/>
    <p:sldId id="302" r:id="rId26"/>
    <p:sldId id="303" r:id="rId27"/>
    <p:sldId id="280" r:id="rId28"/>
    <p:sldId id="260" r:id="rId29"/>
    <p:sldId id="287" r:id="rId30"/>
    <p:sldId id="307" r:id="rId31"/>
    <p:sldId id="305" r:id="rId32"/>
    <p:sldId id="296" r:id="rId33"/>
    <p:sldId id="308" r:id="rId34"/>
    <p:sldId id="283" r:id="rId35"/>
    <p:sldId id="265" r:id="rId36"/>
    <p:sldId id="267" r:id="rId37"/>
    <p:sldId id="266" r:id="rId38"/>
    <p:sldId id="268" r:id="rId39"/>
    <p:sldId id="293" r:id="rId40"/>
    <p:sldId id="269" r:id="rId41"/>
    <p:sldId id="270" r:id="rId42"/>
    <p:sldId id="271" r:id="rId43"/>
    <p:sldId id="272" r:id="rId44"/>
    <p:sldId id="309" r:id="rId45"/>
    <p:sldId id="310" r:id="rId46"/>
    <p:sldId id="311" r:id="rId47"/>
    <p:sldId id="273" r:id="rId48"/>
    <p:sldId id="312" r:id="rId49"/>
    <p:sldId id="284" r:id="rId50"/>
    <p:sldId id="297" r:id="rId51"/>
    <p:sldId id="261" r:id="rId52"/>
    <p:sldId id="313" r:id="rId53"/>
    <p:sldId id="274" r:id="rId54"/>
    <p:sldId id="275" r:id="rId55"/>
    <p:sldId id="294" r:id="rId56"/>
    <p:sldId id="276" r:id="rId57"/>
    <p:sldId id="315" r:id="rId58"/>
    <p:sldId id="277" r:id="rId59"/>
    <p:sldId id="314" r:id="rId60"/>
    <p:sldId id="278" r:id="rId61"/>
    <p:sldId id="279" r:id="rId62"/>
    <p:sldId id="286" r:id="rId6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omaspiketty:Dropbox:PikettyConf20102015:Capital21c2013:Piketty2015JapanTop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piketty\Desktop\Chapter5TablesFigur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omaspiketty:Downloads:Jap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800"/>
              <a:t>Top</a:t>
            </a:r>
            <a:r>
              <a:rPr lang="fr-FR" sz="1800" baseline="0"/>
              <a:t> 10% Income Share</a:t>
            </a:r>
            <a:r>
              <a:rPr lang="fr-FR" sz="1800"/>
              <a:t>: Europe,</a:t>
            </a:r>
            <a:r>
              <a:rPr lang="fr-FR" sz="1800" baseline="0"/>
              <a:t> U.S. and Japan</a:t>
            </a:r>
            <a:r>
              <a:rPr lang="fr-FR" sz="1800"/>
              <a:t>, 1900-2010 </a:t>
            </a:r>
          </a:p>
        </c:rich>
      </c:tx>
      <c:layout>
        <c:manualLayout>
          <c:xMode val="edge"/>
          <c:yMode val="edge"/>
          <c:x val="0.182584297964145"/>
          <c:y val="0.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5862068965517"/>
          <c:y val="0.0723981900452489"/>
          <c:w val="0.871724137931034"/>
          <c:h val="0.791855203619909"/>
        </c:manualLayout>
      </c:layout>
      <c:lineChart>
        <c:grouping val="standard"/>
        <c:varyColors val="0"/>
        <c:ser>
          <c:idx val="0"/>
          <c:order val="0"/>
          <c:tx>
            <c:strRef>
              <c:f>'TS9.4'!$D$5</c:f>
              <c:strCache>
                <c:ptCount val="1"/>
                <c:pt idx="0">
                  <c:v>U.S.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1900.0</c:v>
                </c:pt>
                <c:pt idx="1">
                  <c:v>1901.0</c:v>
                </c:pt>
                <c:pt idx="2">
                  <c:v>1902.0</c:v>
                </c:pt>
                <c:pt idx="3">
                  <c:v>1903.0</c:v>
                </c:pt>
                <c:pt idx="4">
                  <c:v>1904.0</c:v>
                </c:pt>
                <c:pt idx="5">
                  <c:v>1905.0</c:v>
                </c:pt>
                <c:pt idx="6">
                  <c:v>1906.0</c:v>
                </c:pt>
                <c:pt idx="7">
                  <c:v>1907.0</c:v>
                </c:pt>
                <c:pt idx="8">
                  <c:v>1908.0</c:v>
                </c:pt>
                <c:pt idx="9">
                  <c:v>1909.0</c:v>
                </c:pt>
                <c:pt idx="10">
                  <c:v>1910.0</c:v>
                </c:pt>
                <c:pt idx="11">
                  <c:v>1911.0</c:v>
                </c:pt>
                <c:pt idx="12">
                  <c:v>1912.0</c:v>
                </c:pt>
                <c:pt idx="13">
                  <c:v>1913.0</c:v>
                </c:pt>
                <c:pt idx="14">
                  <c:v>1914.0</c:v>
                </c:pt>
                <c:pt idx="15">
                  <c:v>1915.0</c:v>
                </c:pt>
                <c:pt idx="16">
                  <c:v>1916.0</c:v>
                </c:pt>
                <c:pt idx="17">
                  <c:v>1917.0</c:v>
                </c:pt>
                <c:pt idx="18">
                  <c:v>1918.0</c:v>
                </c:pt>
                <c:pt idx="19">
                  <c:v>1919.0</c:v>
                </c:pt>
                <c:pt idx="20">
                  <c:v>1920.0</c:v>
                </c:pt>
                <c:pt idx="21">
                  <c:v>1921.0</c:v>
                </c:pt>
                <c:pt idx="22">
                  <c:v>1922.0</c:v>
                </c:pt>
                <c:pt idx="23">
                  <c:v>1923.0</c:v>
                </c:pt>
                <c:pt idx="24">
                  <c:v>1924.0</c:v>
                </c:pt>
                <c:pt idx="25">
                  <c:v>1925.0</c:v>
                </c:pt>
                <c:pt idx="26">
                  <c:v>1926.0</c:v>
                </c:pt>
                <c:pt idx="27">
                  <c:v>1927.0</c:v>
                </c:pt>
                <c:pt idx="28">
                  <c:v>1928.0</c:v>
                </c:pt>
                <c:pt idx="29">
                  <c:v>1929.0</c:v>
                </c:pt>
                <c:pt idx="30">
                  <c:v>1930.0</c:v>
                </c:pt>
                <c:pt idx="31">
                  <c:v>1931.0</c:v>
                </c:pt>
                <c:pt idx="32">
                  <c:v>1932.0</c:v>
                </c:pt>
                <c:pt idx="33">
                  <c:v>1933.0</c:v>
                </c:pt>
                <c:pt idx="34">
                  <c:v>1934.0</c:v>
                </c:pt>
                <c:pt idx="35">
                  <c:v>1935.0</c:v>
                </c:pt>
                <c:pt idx="36">
                  <c:v>1936.0</c:v>
                </c:pt>
                <c:pt idx="37">
                  <c:v>1937.0</c:v>
                </c:pt>
                <c:pt idx="38">
                  <c:v>1938.0</c:v>
                </c:pt>
                <c:pt idx="39">
                  <c:v>1939.0</c:v>
                </c:pt>
                <c:pt idx="40">
                  <c:v>1940.0</c:v>
                </c:pt>
                <c:pt idx="41">
                  <c:v>1941.0</c:v>
                </c:pt>
                <c:pt idx="42">
                  <c:v>1942.0</c:v>
                </c:pt>
                <c:pt idx="43">
                  <c:v>1943.0</c:v>
                </c:pt>
                <c:pt idx="44">
                  <c:v>1944.0</c:v>
                </c:pt>
                <c:pt idx="45">
                  <c:v>1945.0</c:v>
                </c:pt>
                <c:pt idx="46">
                  <c:v>1946.0</c:v>
                </c:pt>
                <c:pt idx="47">
                  <c:v>1947.0</c:v>
                </c:pt>
                <c:pt idx="48">
                  <c:v>1948.0</c:v>
                </c:pt>
                <c:pt idx="49">
                  <c:v>1949.0</c:v>
                </c:pt>
                <c:pt idx="50">
                  <c:v>1950.0</c:v>
                </c:pt>
                <c:pt idx="51">
                  <c:v>1951.0</c:v>
                </c:pt>
                <c:pt idx="52">
                  <c:v>1952.0</c:v>
                </c:pt>
                <c:pt idx="53">
                  <c:v>1953.0</c:v>
                </c:pt>
                <c:pt idx="54">
                  <c:v>1954.0</c:v>
                </c:pt>
                <c:pt idx="55">
                  <c:v>1955.0</c:v>
                </c:pt>
                <c:pt idx="56">
                  <c:v>1956.0</c:v>
                </c:pt>
                <c:pt idx="57">
                  <c:v>1957.0</c:v>
                </c:pt>
                <c:pt idx="58">
                  <c:v>1958.0</c:v>
                </c:pt>
                <c:pt idx="59">
                  <c:v>1959.0</c:v>
                </c:pt>
                <c:pt idx="60">
                  <c:v>1960.0</c:v>
                </c:pt>
                <c:pt idx="61">
                  <c:v>1961.0</c:v>
                </c:pt>
                <c:pt idx="62">
                  <c:v>1962.0</c:v>
                </c:pt>
                <c:pt idx="63">
                  <c:v>1963.0</c:v>
                </c:pt>
                <c:pt idx="64">
                  <c:v>1964.0</c:v>
                </c:pt>
                <c:pt idx="65">
                  <c:v>1965.0</c:v>
                </c:pt>
                <c:pt idx="66">
                  <c:v>1966.0</c:v>
                </c:pt>
                <c:pt idx="67">
                  <c:v>1967.0</c:v>
                </c:pt>
                <c:pt idx="68">
                  <c:v>1968.0</c:v>
                </c:pt>
                <c:pt idx="69">
                  <c:v>1969.0</c:v>
                </c:pt>
                <c:pt idx="70">
                  <c:v>1970.0</c:v>
                </c:pt>
                <c:pt idx="71">
                  <c:v>1971.0</c:v>
                </c:pt>
                <c:pt idx="72">
                  <c:v>1972.0</c:v>
                </c:pt>
                <c:pt idx="73">
                  <c:v>1973.0</c:v>
                </c:pt>
                <c:pt idx="74">
                  <c:v>1974.0</c:v>
                </c:pt>
                <c:pt idx="75">
                  <c:v>1975.0</c:v>
                </c:pt>
                <c:pt idx="76">
                  <c:v>1976.0</c:v>
                </c:pt>
                <c:pt idx="77">
                  <c:v>1977.0</c:v>
                </c:pt>
                <c:pt idx="78">
                  <c:v>1978.0</c:v>
                </c:pt>
                <c:pt idx="79">
                  <c:v>1979.0</c:v>
                </c:pt>
                <c:pt idx="80">
                  <c:v>1980.0</c:v>
                </c:pt>
                <c:pt idx="81">
                  <c:v>1981.0</c:v>
                </c:pt>
                <c:pt idx="82">
                  <c:v>1982.0</c:v>
                </c:pt>
                <c:pt idx="83">
                  <c:v>1983.0</c:v>
                </c:pt>
                <c:pt idx="84">
                  <c:v>1984.0</c:v>
                </c:pt>
                <c:pt idx="85">
                  <c:v>1985.0</c:v>
                </c:pt>
                <c:pt idx="86">
                  <c:v>1986.0</c:v>
                </c:pt>
                <c:pt idx="87">
                  <c:v>1987.0</c:v>
                </c:pt>
                <c:pt idx="88">
                  <c:v>1988.0</c:v>
                </c:pt>
                <c:pt idx="89">
                  <c:v>1989.0</c:v>
                </c:pt>
                <c:pt idx="90">
                  <c:v>1990.0</c:v>
                </c:pt>
                <c:pt idx="91">
                  <c:v>1991.0</c:v>
                </c:pt>
                <c:pt idx="92">
                  <c:v>1992.0</c:v>
                </c:pt>
                <c:pt idx="93">
                  <c:v>1993.0</c:v>
                </c:pt>
                <c:pt idx="94">
                  <c:v>1994.0</c:v>
                </c:pt>
                <c:pt idx="95">
                  <c:v>1995.0</c:v>
                </c:pt>
                <c:pt idx="96">
                  <c:v>1996.0</c:v>
                </c:pt>
                <c:pt idx="97">
                  <c:v>1997.0</c:v>
                </c:pt>
                <c:pt idx="98">
                  <c:v>1998.0</c:v>
                </c:pt>
                <c:pt idx="99">
                  <c:v>1999.0</c:v>
                </c:pt>
                <c:pt idx="100">
                  <c:v>2000.0</c:v>
                </c:pt>
                <c:pt idx="101">
                  <c:v>2001.0</c:v>
                </c:pt>
                <c:pt idx="102">
                  <c:v>2002.0</c:v>
                </c:pt>
                <c:pt idx="103">
                  <c:v>2003.0</c:v>
                </c:pt>
                <c:pt idx="104">
                  <c:v>2004.0</c:v>
                </c:pt>
                <c:pt idx="105">
                  <c:v>2005.0</c:v>
                </c:pt>
                <c:pt idx="106">
                  <c:v>2006.0</c:v>
                </c:pt>
                <c:pt idx="107">
                  <c:v>2007.0</c:v>
                </c:pt>
                <c:pt idx="108">
                  <c:v>2008.0</c:v>
                </c:pt>
                <c:pt idx="109">
                  <c:v>2009.0</c:v>
                </c:pt>
                <c:pt idx="110">
                  <c:v>2010.0</c:v>
                </c:pt>
              </c:numCache>
            </c:numRef>
          </c:cat>
          <c:val>
            <c:numRef>
              <c:f>'TS9.4'!$D$6:$D$116</c:f>
              <c:numCache>
                <c:formatCode>General</c:formatCode>
                <c:ptCount val="111"/>
                <c:pt idx="0" formatCode="0.0%">
                  <c:v>0.405</c:v>
                </c:pt>
                <c:pt idx="10" formatCode="0.0%">
                  <c:v>0.408796480411499</c:v>
                </c:pt>
                <c:pt idx="20" formatCode="0.0%">
                  <c:v>0.44651</c:v>
                </c:pt>
                <c:pt idx="30" formatCode="0.0%">
                  <c:v>0.45106</c:v>
                </c:pt>
                <c:pt idx="40" formatCode="0.0%">
                  <c:v>0.36478</c:v>
                </c:pt>
                <c:pt idx="50" formatCode="0.0%">
                  <c:v>0.33689</c:v>
                </c:pt>
                <c:pt idx="60" formatCode="0.0%">
                  <c:v>0.3413</c:v>
                </c:pt>
                <c:pt idx="70" formatCode="0.0%">
                  <c:v>0.33432</c:v>
                </c:pt>
                <c:pt idx="80" formatCode="0.0%">
                  <c:v>0.37477</c:v>
                </c:pt>
                <c:pt idx="90" formatCode="0.0%">
                  <c:v>0.4239</c:v>
                </c:pt>
                <c:pt idx="100" formatCode="0.0%">
                  <c:v>0.4693</c:v>
                </c:pt>
                <c:pt idx="110" formatCode="0.0%">
                  <c:v>0.488166666666667</c:v>
                </c:pt>
              </c:numCache>
            </c:numRef>
          </c:val>
          <c:smooth val="0"/>
        </c:ser>
        <c:ser>
          <c:idx val="1"/>
          <c:order val="1"/>
          <c:tx>
            <c:v>Europe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1900.0</c:v>
                </c:pt>
                <c:pt idx="1">
                  <c:v>1901.0</c:v>
                </c:pt>
                <c:pt idx="2">
                  <c:v>1902.0</c:v>
                </c:pt>
                <c:pt idx="3">
                  <c:v>1903.0</c:v>
                </c:pt>
                <c:pt idx="4">
                  <c:v>1904.0</c:v>
                </c:pt>
                <c:pt idx="5">
                  <c:v>1905.0</c:v>
                </c:pt>
                <c:pt idx="6">
                  <c:v>1906.0</c:v>
                </c:pt>
                <c:pt idx="7">
                  <c:v>1907.0</c:v>
                </c:pt>
                <c:pt idx="8">
                  <c:v>1908.0</c:v>
                </c:pt>
                <c:pt idx="9">
                  <c:v>1909.0</c:v>
                </c:pt>
                <c:pt idx="10">
                  <c:v>1910.0</c:v>
                </c:pt>
                <c:pt idx="11">
                  <c:v>1911.0</c:v>
                </c:pt>
                <c:pt idx="12">
                  <c:v>1912.0</c:v>
                </c:pt>
                <c:pt idx="13">
                  <c:v>1913.0</c:v>
                </c:pt>
                <c:pt idx="14">
                  <c:v>1914.0</c:v>
                </c:pt>
                <c:pt idx="15">
                  <c:v>1915.0</c:v>
                </c:pt>
                <c:pt idx="16">
                  <c:v>1916.0</c:v>
                </c:pt>
                <c:pt idx="17">
                  <c:v>1917.0</c:v>
                </c:pt>
                <c:pt idx="18">
                  <c:v>1918.0</c:v>
                </c:pt>
                <c:pt idx="19">
                  <c:v>1919.0</c:v>
                </c:pt>
                <c:pt idx="20">
                  <c:v>1920.0</c:v>
                </c:pt>
                <c:pt idx="21">
                  <c:v>1921.0</c:v>
                </c:pt>
                <c:pt idx="22">
                  <c:v>1922.0</c:v>
                </c:pt>
                <c:pt idx="23">
                  <c:v>1923.0</c:v>
                </c:pt>
                <c:pt idx="24">
                  <c:v>1924.0</c:v>
                </c:pt>
                <c:pt idx="25">
                  <c:v>1925.0</c:v>
                </c:pt>
                <c:pt idx="26">
                  <c:v>1926.0</c:v>
                </c:pt>
                <c:pt idx="27">
                  <c:v>1927.0</c:v>
                </c:pt>
                <c:pt idx="28">
                  <c:v>1928.0</c:v>
                </c:pt>
                <c:pt idx="29">
                  <c:v>1929.0</c:v>
                </c:pt>
                <c:pt idx="30">
                  <c:v>1930.0</c:v>
                </c:pt>
                <c:pt idx="31">
                  <c:v>1931.0</c:v>
                </c:pt>
                <c:pt idx="32">
                  <c:v>1932.0</c:v>
                </c:pt>
                <c:pt idx="33">
                  <c:v>1933.0</c:v>
                </c:pt>
                <c:pt idx="34">
                  <c:v>1934.0</c:v>
                </c:pt>
                <c:pt idx="35">
                  <c:v>1935.0</c:v>
                </c:pt>
                <c:pt idx="36">
                  <c:v>1936.0</c:v>
                </c:pt>
                <c:pt idx="37">
                  <c:v>1937.0</c:v>
                </c:pt>
                <c:pt idx="38">
                  <c:v>1938.0</c:v>
                </c:pt>
                <c:pt idx="39">
                  <c:v>1939.0</c:v>
                </c:pt>
                <c:pt idx="40">
                  <c:v>1940.0</c:v>
                </c:pt>
                <c:pt idx="41">
                  <c:v>1941.0</c:v>
                </c:pt>
                <c:pt idx="42">
                  <c:v>1942.0</c:v>
                </c:pt>
                <c:pt idx="43">
                  <c:v>1943.0</c:v>
                </c:pt>
                <c:pt idx="44">
                  <c:v>1944.0</c:v>
                </c:pt>
                <c:pt idx="45">
                  <c:v>1945.0</c:v>
                </c:pt>
                <c:pt idx="46">
                  <c:v>1946.0</c:v>
                </c:pt>
                <c:pt idx="47">
                  <c:v>1947.0</c:v>
                </c:pt>
                <c:pt idx="48">
                  <c:v>1948.0</c:v>
                </c:pt>
                <c:pt idx="49">
                  <c:v>1949.0</c:v>
                </c:pt>
                <c:pt idx="50">
                  <c:v>1950.0</c:v>
                </c:pt>
                <c:pt idx="51">
                  <c:v>1951.0</c:v>
                </c:pt>
                <c:pt idx="52">
                  <c:v>1952.0</c:v>
                </c:pt>
                <c:pt idx="53">
                  <c:v>1953.0</c:v>
                </c:pt>
                <c:pt idx="54">
                  <c:v>1954.0</c:v>
                </c:pt>
                <c:pt idx="55">
                  <c:v>1955.0</c:v>
                </c:pt>
                <c:pt idx="56">
                  <c:v>1956.0</c:v>
                </c:pt>
                <c:pt idx="57">
                  <c:v>1957.0</c:v>
                </c:pt>
                <c:pt idx="58">
                  <c:v>1958.0</c:v>
                </c:pt>
                <c:pt idx="59">
                  <c:v>1959.0</c:v>
                </c:pt>
                <c:pt idx="60">
                  <c:v>1960.0</c:v>
                </c:pt>
                <c:pt idx="61">
                  <c:v>1961.0</c:v>
                </c:pt>
                <c:pt idx="62">
                  <c:v>1962.0</c:v>
                </c:pt>
                <c:pt idx="63">
                  <c:v>1963.0</c:v>
                </c:pt>
                <c:pt idx="64">
                  <c:v>1964.0</c:v>
                </c:pt>
                <c:pt idx="65">
                  <c:v>1965.0</c:v>
                </c:pt>
                <c:pt idx="66">
                  <c:v>1966.0</c:v>
                </c:pt>
                <c:pt idx="67">
                  <c:v>1967.0</c:v>
                </c:pt>
                <c:pt idx="68">
                  <c:v>1968.0</c:v>
                </c:pt>
                <c:pt idx="69">
                  <c:v>1969.0</c:v>
                </c:pt>
                <c:pt idx="70">
                  <c:v>1970.0</c:v>
                </c:pt>
                <c:pt idx="71">
                  <c:v>1971.0</c:v>
                </c:pt>
                <c:pt idx="72">
                  <c:v>1972.0</c:v>
                </c:pt>
                <c:pt idx="73">
                  <c:v>1973.0</c:v>
                </c:pt>
                <c:pt idx="74">
                  <c:v>1974.0</c:v>
                </c:pt>
                <c:pt idx="75">
                  <c:v>1975.0</c:v>
                </c:pt>
                <c:pt idx="76">
                  <c:v>1976.0</c:v>
                </c:pt>
                <c:pt idx="77">
                  <c:v>1977.0</c:v>
                </c:pt>
                <c:pt idx="78">
                  <c:v>1978.0</c:v>
                </c:pt>
                <c:pt idx="79">
                  <c:v>1979.0</c:v>
                </c:pt>
                <c:pt idx="80">
                  <c:v>1980.0</c:v>
                </c:pt>
                <c:pt idx="81">
                  <c:v>1981.0</c:v>
                </c:pt>
                <c:pt idx="82">
                  <c:v>1982.0</c:v>
                </c:pt>
                <c:pt idx="83">
                  <c:v>1983.0</c:v>
                </c:pt>
                <c:pt idx="84">
                  <c:v>1984.0</c:v>
                </c:pt>
                <c:pt idx="85">
                  <c:v>1985.0</c:v>
                </c:pt>
                <c:pt idx="86">
                  <c:v>1986.0</c:v>
                </c:pt>
                <c:pt idx="87">
                  <c:v>1987.0</c:v>
                </c:pt>
                <c:pt idx="88">
                  <c:v>1988.0</c:v>
                </c:pt>
                <c:pt idx="89">
                  <c:v>1989.0</c:v>
                </c:pt>
                <c:pt idx="90">
                  <c:v>1990.0</c:v>
                </c:pt>
                <c:pt idx="91">
                  <c:v>1991.0</c:v>
                </c:pt>
                <c:pt idx="92">
                  <c:v>1992.0</c:v>
                </c:pt>
                <c:pt idx="93">
                  <c:v>1993.0</c:v>
                </c:pt>
                <c:pt idx="94">
                  <c:v>1994.0</c:v>
                </c:pt>
                <c:pt idx="95">
                  <c:v>1995.0</c:v>
                </c:pt>
                <c:pt idx="96">
                  <c:v>1996.0</c:v>
                </c:pt>
                <c:pt idx="97">
                  <c:v>1997.0</c:v>
                </c:pt>
                <c:pt idx="98">
                  <c:v>1998.0</c:v>
                </c:pt>
                <c:pt idx="99">
                  <c:v>1999.0</c:v>
                </c:pt>
                <c:pt idx="100">
                  <c:v>2000.0</c:v>
                </c:pt>
                <c:pt idx="101">
                  <c:v>2001.0</c:v>
                </c:pt>
                <c:pt idx="102">
                  <c:v>2002.0</c:v>
                </c:pt>
                <c:pt idx="103">
                  <c:v>2003.0</c:v>
                </c:pt>
                <c:pt idx="104">
                  <c:v>2004.0</c:v>
                </c:pt>
                <c:pt idx="105">
                  <c:v>2005.0</c:v>
                </c:pt>
                <c:pt idx="106">
                  <c:v>2006.0</c:v>
                </c:pt>
                <c:pt idx="107">
                  <c:v>2007.0</c:v>
                </c:pt>
                <c:pt idx="108">
                  <c:v>2008.0</c:v>
                </c:pt>
                <c:pt idx="109">
                  <c:v>2009.0</c:v>
                </c:pt>
                <c:pt idx="110">
                  <c:v>2010.0</c:v>
                </c:pt>
              </c:numCache>
            </c:numRef>
          </c:cat>
          <c:val>
            <c:numRef>
              <c:f>'TS9.4'!$I$6:$I$116</c:f>
              <c:numCache>
                <c:formatCode>General</c:formatCode>
                <c:ptCount val="111"/>
                <c:pt idx="0" formatCode="0.0%">
                  <c:v>0.459199680851064</c:v>
                </c:pt>
                <c:pt idx="10" formatCode="0.0%">
                  <c:v>0.458244961214539</c:v>
                </c:pt>
                <c:pt idx="20" formatCode="0.0%">
                  <c:v>0.3947275</c:v>
                </c:pt>
                <c:pt idx="30" formatCode="0.0%">
                  <c:v>0.40490625</c:v>
                </c:pt>
                <c:pt idx="40" formatCode="0.0%">
                  <c:v>0.337731875</c:v>
                </c:pt>
                <c:pt idx="50" formatCode="0.0%">
                  <c:v>0.316953333333333</c:v>
                </c:pt>
                <c:pt idx="60" formatCode="0.0%">
                  <c:v>0.316219722222222</c:v>
                </c:pt>
                <c:pt idx="70" formatCode="0.0%">
                  <c:v>0.297174166666667</c:v>
                </c:pt>
                <c:pt idx="80" formatCode="0.0%">
                  <c:v>0.29447125</c:v>
                </c:pt>
                <c:pt idx="90" formatCode="0.0%">
                  <c:v>0.3238425</c:v>
                </c:pt>
                <c:pt idx="100" formatCode="0.0%">
                  <c:v>0.339898888888889</c:v>
                </c:pt>
                <c:pt idx="110" formatCode="0.0%">
                  <c:v>0.347328472222222</c:v>
                </c:pt>
              </c:numCache>
            </c:numRef>
          </c:val>
          <c:smooth val="0"/>
        </c:ser>
        <c:ser>
          <c:idx val="2"/>
          <c:order val="2"/>
          <c:tx>
            <c:v>Japan</c:v>
          </c:tx>
          <c:spPr>
            <a:ln>
              <a:solidFill>
                <a:schemeClr val="tx1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1900.0</c:v>
                </c:pt>
                <c:pt idx="1">
                  <c:v>1901.0</c:v>
                </c:pt>
                <c:pt idx="2">
                  <c:v>1902.0</c:v>
                </c:pt>
                <c:pt idx="3">
                  <c:v>1903.0</c:v>
                </c:pt>
                <c:pt idx="4">
                  <c:v>1904.0</c:v>
                </c:pt>
                <c:pt idx="5">
                  <c:v>1905.0</c:v>
                </c:pt>
                <c:pt idx="6">
                  <c:v>1906.0</c:v>
                </c:pt>
                <c:pt idx="7">
                  <c:v>1907.0</c:v>
                </c:pt>
                <c:pt idx="8">
                  <c:v>1908.0</c:v>
                </c:pt>
                <c:pt idx="9">
                  <c:v>1909.0</c:v>
                </c:pt>
                <c:pt idx="10">
                  <c:v>1910.0</c:v>
                </c:pt>
                <c:pt idx="11">
                  <c:v>1911.0</c:v>
                </c:pt>
                <c:pt idx="12">
                  <c:v>1912.0</c:v>
                </c:pt>
                <c:pt idx="13">
                  <c:v>1913.0</c:v>
                </c:pt>
                <c:pt idx="14">
                  <c:v>1914.0</c:v>
                </c:pt>
                <c:pt idx="15">
                  <c:v>1915.0</c:v>
                </c:pt>
                <c:pt idx="16">
                  <c:v>1916.0</c:v>
                </c:pt>
                <c:pt idx="17">
                  <c:v>1917.0</c:v>
                </c:pt>
                <c:pt idx="18">
                  <c:v>1918.0</c:v>
                </c:pt>
                <c:pt idx="19">
                  <c:v>1919.0</c:v>
                </c:pt>
                <c:pt idx="20">
                  <c:v>1920.0</c:v>
                </c:pt>
                <c:pt idx="21">
                  <c:v>1921.0</c:v>
                </c:pt>
                <c:pt idx="22">
                  <c:v>1922.0</c:v>
                </c:pt>
                <c:pt idx="23">
                  <c:v>1923.0</c:v>
                </c:pt>
                <c:pt idx="24">
                  <c:v>1924.0</c:v>
                </c:pt>
                <c:pt idx="25">
                  <c:v>1925.0</c:v>
                </c:pt>
                <c:pt idx="26">
                  <c:v>1926.0</c:v>
                </c:pt>
                <c:pt idx="27">
                  <c:v>1927.0</c:v>
                </c:pt>
                <c:pt idx="28">
                  <c:v>1928.0</c:v>
                </c:pt>
                <c:pt idx="29">
                  <c:v>1929.0</c:v>
                </c:pt>
                <c:pt idx="30">
                  <c:v>1930.0</c:v>
                </c:pt>
                <c:pt idx="31">
                  <c:v>1931.0</c:v>
                </c:pt>
                <c:pt idx="32">
                  <c:v>1932.0</c:v>
                </c:pt>
                <c:pt idx="33">
                  <c:v>1933.0</c:v>
                </c:pt>
                <c:pt idx="34">
                  <c:v>1934.0</c:v>
                </c:pt>
                <c:pt idx="35">
                  <c:v>1935.0</c:v>
                </c:pt>
                <c:pt idx="36">
                  <c:v>1936.0</c:v>
                </c:pt>
                <c:pt idx="37">
                  <c:v>1937.0</c:v>
                </c:pt>
                <c:pt idx="38">
                  <c:v>1938.0</c:v>
                </c:pt>
                <c:pt idx="39">
                  <c:v>1939.0</c:v>
                </c:pt>
                <c:pt idx="40">
                  <c:v>1940.0</c:v>
                </c:pt>
                <c:pt idx="41">
                  <c:v>1941.0</c:v>
                </c:pt>
                <c:pt idx="42">
                  <c:v>1942.0</c:v>
                </c:pt>
                <c:pt idx="43">
                  <c:v>1943.0</c:v>
                </c:pt>
                <c:pt idx="44">
                  <c:v>1944.0</c:v>
                </c:pt>
                <c:pt idx="45">
                  <c:v>1945.0</c:v>
                </c:pt>
                <c:pt idx="46">
                  <c:v>1946.0</c:v>
                </c:pt>
                <c:pt idx="47">
                  <c:v>1947.0</c:v>
                </c:pt>
                <c:pt idx="48">
                  <c:v>1948.0</c:v>
                </c:pt>
                <c:pt idx="49">
                  <c:v>1949.0</c:v>
                </c:pt>
                <c:pt idx="50">
                  <c:v>1950.0</c:v>
                </c:pt>
                <c:pt idx="51">
                  <c:v>1951.0</c:v>
                </c:pt>
                <c:pt idx="52">
                  <c:v>1952.0</c:v>
                </c:pt>
                <c:pt idx="53">
                  <c:v>1953.0</c:v>
                </c:pt>
                <c:pt idx="54">
                  <c:v>1954.0</c:v>
                </c:pt>
                <c:pt idx="55">
                  <c:v>1955.0</c:v>
                </c:pt>
                <c:pt idx="56">
                  <c:v>1956.0</c:v>
                </c:pt>
                <c:pt idx="57">
                  <c:v>1957.0</c:v>
                </c:pt>
                <c:pt idx="58">
                  <c:v>1958.0</c:v>
                </c:pt>
                <c:pt idx="59">
                  <c:v>1959.0</c:v>
                </c:pt>
                <c:pt idx="60">
                  <c:v>1960.0</c:v>
                </c:pt>
                <c:pt idx="61">
                  <c:v>1961.0</c:v>
                </c:pt>
                <c:pt idx="62">
                  <c:v>1962.0</c:v>
                </c:pt>
                <c:pt idx="63">
                  <c:v>1963.0</c:v>
                </c:pt>
                <c:pt idx="64">
                  <c:v>1964.0</c:v>
                </c:pt>
                <c:pt idx="65">
                  <c:v>1965.0</c:v>
                </c:pt>
                <c:pt idx="66">
                  <c:v>1966.0</c:v>
                </c:pt>
                <c:pt idx="67">
                  <c:v>1967.0</c:v>
                </c:pt>
                <c:pt idx="68">
                  <c:v>1968.0</c:v>
                </c:pt>
                <c:pt idx="69">
                  <c:v>1969.0</c:v>
                </c:pt>
                <c:pt idx="70">
                  <c:v>1970.0</c:v>
                </c:pt>
                <c:pt idx="71">
                  <c:v>1971.0</c:v>
                </c:pt>
                <c:pt idx="72">
                  <c:v>1972.0</c:v>
                </c:pt>
                <c:pt idx="73">
                  <c:v>1973.0</c:v>
                </c:pt>
                <c:pt idx="74">
                  <c:v>1974.0</c:v>
                </c:pt>
                <c:pt idx="75">
                  <c:v>1975.0</c:v>
                </c:pt>
                <c:pt idx="76">
                  <c:v>1976.0</c:v>
                </c:pt>
                <c:pt idx="77">
                  <c:v>1977.0</c:v>
                </c:pt>
                <c:pt idx="78">
                  <c:v>1978.0</c:v>
                </c:pt>
                <c:pt idx="79">
                  <c:v>1979.0</c:v>
                </c:pt>
                <c:pt idx="80">
                  <c:v>1980.0</c:v>
                </c:pt>
                <c:pt idx="81">
                  <c:v>1981.0</c:v>
                </c:pt>
                <c:pt idx="82">
                  <c:v>1982.0</c:v>
                </c:pt>
                <c:pt idx="83">
                  <c:v>1983.0</c:v>
                </c:pt>
                <c:pt idx="84">
                  <c:v>1984.0</c:v>
                </c:pt>
                <c:pt idx="85">
                  <c:v>1985.0</c:v>
                </c:pt>
                <c:pt idx="86">
                  <c:v>1986.0</c:v>
                </c:pt>
                <c:pt idx="87">
                  <c:v>1987.0</c:v>
                </c:pt>
                <c:pt idx="88">
                  <c:v>1988.0</c:v>
                </c:pt>
                <c:pt idx="89">
                  <c:v>1989.0</c:v>
                </c:pt>
                <c:pt idx="90">
                  <c:v>1990.0</c:v>
                </c:pt>
                <c:pt idx="91">
                  <c:v>1991.0</c:v>
                </c:pt>
                <c:pt idx="92">
                  <c:v>1992.0</c:v>
                </c:pt>
                <c:pt idx="93">
                  <c:v>1993.0</c:v>
                </c:pt>
                <c:pt idx="94">
                  <c:v>1994.0</c:v>
                </c:pt>
                <c:pt idx="95">
                  <c:v>1995.0</c:v>
                </c:pt>
                <c:pt idx="96">
                  <c:v>1996.0</c:v>
                </c:pt>
                <c:pt idx="97">
                  <c:v>1997.0</c:v>
                </c:pt>
                <c:pt idx="98">
                  <c:v>1998.0</c:v>
                </c:pt>
                <c:pt idx="99">
                  <c:v>1999.0</c:v>
                </c:pt>
                <c:pt idx="100">
                  <c:v>2000.0</c:v>
                </c:pt>
                <c:pt idx="101">
                  <c:v>2001.0</c:v>
                </c:pt>
                <c:pt idx="102">
                  <c:v>2002.0</c:v>
                </c:pt>
                <c:pt idx="103">
                  <c:v>2003.0</c:v>
                </c:pt>
                <c:pt idx="104">
                  <c:v>2004.0</c:v>
                </c:pt>
                <c:pt idx="105">
                  <c:v>2005.0</c:v>
                </c:pt>
                <c:pt idx="106">
                  <c:v>2006.0</c:v>
                </c:pt>
                <c:pt idx="107">
                  <c:v>2007.0</c:v>
                </c:pt>
                <c:pt idx="108">
                  <c:v>2008.0</c:v>
                </c:pt>
                <c:pt idx="109">
                  <c:v>2009.0</c:v>
                </c:pt>
                <c:pt idx="110">
                  <c:v>2010.0</c:v>
                </c:pt>
              </c:numCache>
            </c:numRef>
          </c:cat>
          <c:val>
            <c:numRef>
              <c:f>'TS9.4'!$M$6:$M$116</c:f>
              <c:numCache>
                <c:formatCode>General</c:formatCode>
                <c:ptCount val="111"/>
                <c:pt idx="0" formatCode="0.0%">
                  <c:v>0.46243</c:v>
                </c:pt>
                <c:pt idx="10" formatCode="0.0%">
                  <c:v>0.46245</c:v>
                </c:pt>
                <c:pt idx="20" formatCode="0.0%">
                  <c:v>0.46618</c:v>
                </c:pt>
                <c:pt idx="30" formatCode="0.0%">
                  <c:v>0.46351</c:v>
                </c:pt>
                <c:pt idx="40" formatCode="0.0%">
                  <c:v>0.340315555555556</c:v>
                </c:pt>
                <c:pt idx="50" formatCode="0.0%">
                  <c:v>0.304839</c:v>
                </c:pt>
                <c:pt idx="60" formatCode="0.0%">
                  <c:v>0.302517</c:v>
                </c:pt>
                <c:pt idx="70" formatCode="0.0%">
                  <c:v>0.315026</c:v>
                </c:pt>
                <c:pt idx="80" formatCode="0.0%">
                  <c:v>0.321516</c:v>
                </c:pt>
                <c:pt idx="90" formatCode="0.0%">
                  <c:v>0.337741479043903</c:v>
                </c:pt>
                <c:pt idx="100" formatCode="0.0%">
                  <c:v>0.391595411879994</c:v>
                </c:pt>
                <c:pt idx="110" formatCode="0.0%">
                  <c:v>0.394383659919431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4721464"/>
        <c:axId val="2144712264"/>
      </c:lineChart>
      <c:catAx>
        <c:axId val="2144721464"/>
        <c:scaling>
          <c:orientation val="minMax"/>
        </c:scaling>
        <c:delete val="0"/>
        <c:axPos val="b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Calibri"/>
                    <a:cs typeface="Arial"/>
                  </a:defRPr>
                </a:pPr>
                <a:r>
                  <a:rPr lang="fr-FR">
                    <a:latin typeface="Arial"/>
                    <a:cs typeface="Arial"/>
                  </a:rPr>
                  <a:t>The top decile income share was higher in Europe than in the U.S. in 1900-1910; it is a lot higher in the U.S. in 2000-2010. Sources and series: see piketty.pse.ens.fr/capital21c. </a:t>
                </a:r>
              </a:p>
            </c:rich>
          </c:tx>
          <c:layout>
            <c:manualLayout>
              <c:xMode val="edge"/>
              <c:yMode val="edge"/>
              <c:x val="0.148457065259054"/>
              <c:y val="0.92663048875647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144712264"/>
        <c:crossesAt val="0.0"/>
        <c:auto val="1"/>
        <c:lblAlgn val="ctr"/>
        <c:lblOffset val="100"/>
        <c:tickLblSkip val="10"/>
        <c:tickMarkSkip val="10"/>
        <c:noMultiLvlLbl val="0"/>
      </c:catAx>
      <c:valAx>
        <c:axId val="2144712264"/>
        <c:scaling>
          <c:orientation val="minMax"/>
          <c:max val="0.5"/>
          <c:min val="0.25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Share</a:t>
                </a:r>
                <a:r>
                  <a:rPr lang="fr-FR" baseline="0"/>
                  <a:t> of top decile in total income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0.00556010644705573"/>
              <c:y val="0.28170284457686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144721464"/>
        <c:crosses val="autoZero"/>
        <c:crossBetween val="midCat"/>
        <c:majorUnit val="0.05"/>
        <c:minorUnit val="0.05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70833287702737"/>
          <c:y val="0.140271511669149"/>
          <c:w val="0.168037401574803"/>
          <c:h val="0.204912924735759"/>
        </c:manualLayout>
      </c:layout>
      <c:overlay val="0"/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span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Figure S5.2. Private capital in rich countries: 
from the Japanese</a:t>
            </a:r>
            <a:r>
              <a:rPr lang="fr-FR" baseline="0"/>
              <a:t> to the Spanish bubble</a:t>
            </a:r>
            <a:endParaRPr lang="fr-FR"/>
          </a:p>
        </c:rich>
      </c:tx>
      <c:layout>
        <c:manualLayout>
          <c:xMode val="edge"/>
          <c:yMode val="edge"/>
          <c:x val="0.309104002624673"/>
          <c:y val="0.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872764654418201"/>
          <c:y val="0.106443392211109"/>
          <c:w val="0.880733944954128"/>
          <c:h val="0.755434782608697"/>
        </c:manualLayout>
      </c:layout>
      <c:scatterChart>
        <c:scatterStyle val="lineMarker"/>
        <c:varyColors val="0"/>
        <c:ser>
          <c:idx val="0"/>
          <c:order val="0"/>
          <c:tx>
            <c:v>U.S.A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TS5.1!$B$5:$B$45</c:f>
              <c:numCache>
                <c:formatCode>0%</c:formatCode>
                <c:ptCount val="41"/>
                <c:pt idx="0">
                  <c:v>3.422653718897571</c:v>
                </c:pt>
                <c:pt idx="1">
                  <c:v>3.408837750353942</c:v>
                </c:pt>
                <c:pt idx="2">
                  <c:v>3.487141545446242</c:v>
                </c:pt>
                <c:pt idx="3">
                  <c:v>3.391880839987098</c:v>
                </c:pt>
                <c:pt idx="4">
                  <c:v>3.214978641385798</c:v>
                </c:pt>
                <c:pt idx="5">
                  <c:v>3.199627428595964</c:v>
                </c:pt>
                <c:pt idx="6">
                  <c:v>3.267739415619247</c:v>
                </c:pt>
                <c:pt idx="7">
                  <c:v>3.256910415182374</c:v>
                </c:pt>
                <c:pt idx="8">
                  <c:v>3.218692583012954</c:v>
                </c:pt>
                <c:pt idx="9">
                  <c:v>3.329303060115663</c:v>
                </c:pt>
                <c:pt idx="10">
                  <c:v>3.549280918463293</c:v>
                </c:pt>
                <c:pt idx="11">
                  <c:v>3.50605987885847</c:v>
                </c:pt>
                <c:pt idx="12">
                  <c:v>3.589309336047031</c:v>
                </c:pt>
                <c:pt idx="13">
                  <c:v>3.569471095215627</c:v>
                </c:pt>
                <c:pt idx="14">
                  <c:v>3.391112061428484</c:v>
                </c:pt>
                <c:pt idx="15">
                  <c:v>3.455196734847595</c:v>
                </c:pt>
                <c:pt idx="16">
                  <c:v>3.635098921643772</c:v>
                </c:pt>
                <c:pt idx="17">
                  <c:v>3.661904616524771</c:v>
                </c:pt>
                <c:pt idx="18">
                  <c:v>3.622693046280016</c:v>
                </c:pt>
                <c:pt idx="19">
                  <c:v>3.729376527050345</c:v>
                </c:pt>
                <c:pt idx="20">
                  <c:v>3.721940025269058</c:v>
                </c:pt>
                <c:pt idx="21">
                  <c:v>3.774184889306533</c:v>
                </c:pt>
                <c:pt idx="22">
                  <c:v>3.786247074505676</c:v>
                </c:pt>
                <c:pt idx="23">
                  <c:v>3.80047546800654</c:v>
                </c:pt>
                <c:pt idx="24">
                  <c:v>3.716533493947874</c:v>
                </c:pt>
                <c:pt idx="25">
                  <c:v>3.776068974800999</c:v>
                </c:pt>
                <c:pt idx="26">
                  <c:v>3.885487300170414</c:v>
                </c:pt>
                <c:pt idx="27">
                  <c:v>4.009314128582578</c:v>
                </c:pt>
                <c:pt idx="28">
                  <c:v>4.239511589328819</c:v>
                </c:pt>
                <c:pt idx="29">
                  <c:v>4.521089937806384</c:v>
                </c:pt>
                <c:pt idx="30">
                  <c:v>4.503475856116479</c:v>
                </c:pt>
                <c:pt idx="31">
                  <c:v>4.364497344099893</c:v>
                </c:pt>
                <c:pt idx="32">
                  <c:v>4.168299164801097</c:v>
                </c:pt>
                <c:pt idx="33">
                  <c:v>4.211518219950356</c:v>
                </c:pt>
                <c:pt idx="34">
                  <c:v>4.471205253514247</c:v>
                </c:pt>
                <c:pt idx="35">
                  <c:v>4.698432133089005</c:v>
                </c:pt>
                <c:pt idx="36">
                  <c:v>4.877500938328874</c:v>
                </c:pt>
                <c:pt idx="37">
                  <c:v>4.940232000007748</c:v>
                </c:pt>
                <c:pt idx="38">
                  <c:v>4.360160477917984</c:v>
                </c:pt>
                <c:pt idx="39">
                  <c:v>4.060764059673198</c:v>
                </c:pt>
                <c:pt idx="40">
                  <c:v>4.099218953934036</c:v>
                </c:pt>
              </c:numCache>
            </c:numRef>
          </c:yVal>
          <c:smooth val="0"/>
        </c:ser>
        <c:ser>
          <c:idx val="1"/>
          <c:order val="1"/>
          <c:tx>
            <c:v>Japan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pPr>
              <a:solidFill>
                <a:srgbClr val="9E9E9E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TS5.1!$C$5:$C$45</c:f>
              <c:numCache>
                <c:formatCode>0%</c:formatCode>
                <c:ptCount val="41"/>
                <c:pt idx="0">
                  <c:v>2.986214565614295</c:v>
                </c:pt>
                <c:pt idx="1">
                  <c:v>3.279938014794341</c:v>
                </c:pt>
                <c:pt idx="2">
                  <c:v>3.734804280384324</c:v>
                </c:pt>
                <c:pt idx="3">
                  <c:v>4.036507904537916</c:v>
                </c:pt>
                <c:pt idx="4">
                  <c:v>3.960247003781006</c:v>
                </c:pt>
                <c:pt idx="5">
                  <c:v>3.855351937335595</c:v>
                </c:pt>
                <c:pt idx="6">
                  <c:v>3.747536192289841</c:v>
                </c:pt>
                <c:pt idx="7">
                  <c:v>3.734153155999818</c:v>
                </c:pt>
                <c:pt idx="8">
                  <c:v>3.781284111666288</c:v>
                </c:pt>
                <c:pt idx="9">
                  <c:v>4.05653721191352</c:v>
                </c:pt>
                <c:pt idx="10">
                  <c:v>4.336994081824217</c:v>
                </c:pt>
                <c:pt idx="11">
                  <c:v>4.571946627283778</c:v>
                </c:pt>
                <c:pt idx="12">
                  <c:v>4.740701269507745</c:v>
                </c:pt>
                <c:pt idx="13">
                  <c:v>4.882259423463353</c:v>
                </c:pt>
                <c:pt idx="14">
                  <c:v>4.856682761273738</c:v>
                </c:pt>
                <c:pt idx="15">
                  <c:v>4.864342133350311</c:v>
                </c:pt>
                <c:pt idx="16">
                  <c:v>5.297830561822384</c:v>
                </c:pt>
                <c:pt idx="17">
                  <c:v>6.106326266623982</c:v>
                </c:pt>
                <c:pt idx="18">
                  <c:v>6.557801817031285</c:v>
                </c:pt>
                <c:pt idx="19">
                  <c:v>6.92283014250265</c:v>
                </c:pt>
                <c:pt idx="20">
                  <c:v>6.98525270056027</c:v>
                </c:pt>
                <c:pt idx="21">
                  <c:v>6.614432189929936</c:v>
                </c:pt>
                <c:pt idx="22">
                  <c:v>6.266837433544215</c:v>
                </c:pt>
                <c:pt idx="23">
                  <c:v>6.097805095069381</c:v>
                </c:pt>
                <c:pt idx="24">
                  <c:v>6.094306029430736</c:v>
                </c:pt>
                <c:pt idx="25">
                  <c:v>6.020564030212197</c:v>
                </c:pt>
                <c:pt idx="26">
                  <c:v>5.857192318634445</c:v>
                </c:pt>
                <c:pt idx="27">
                  <c:v>5.769826372804038</c:v>
                </c:pt>
                <c:pt idx="28">
                  <c:v>5.920110814439431</c:v>
                </c:pt>
                <c:pt idx="29">
                  <c:v>6.018624620538318</c:v>
                </c:pt>
                <c:pt idx="30">
                  <c:v>5.962798529512039</c:v>
                </c:pt>
                <c:pt idx="31">
                  <c:v>5.896693970277917</c:v>
                </c:pt>
                <c:pt idx="32">
                  <c:v>5.836365115340446</c:v>
                </c:pt>
                <c:pt idx="33">
                  <c:v>5.80547391655667</c:v>
                </c:pt>
                <c:pt idx="34">
                  <c:v>5.707587467151074</c:v>
                </c:pt>
                <c:pt idx="35">
                  <c:v>5.73828029065974</c:v>
                </c:pt>
                <c:pt idx="36">
                  <c:v>5.834684463231631</c:v>
                </c:pt>
                <c:pt idx="37">
                  <c:v>5.78506098967758</c:v>
                </c:pt>
                <c:pt idx="38">
                  <c:v>5.868092068309346</c:v>
                </c:pt>
                <c:pt idx="39">
                  <c:v>6.190895938184521</c:v>
                </c:pt>
                <c:pt idx="40">
                  <c:v>6.012374851112376</c:v>
                </c:pt>
              </c:numCache>
            </c:numRef>
          </c:yVal>
          <c:smooth val="0"/>
        </c:ser>
        <c:ser>
          <c:idx val="2"/>
          <c:order val="2"/>
          <c:tx>
            <c:v>Germany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TS5.1!$D$5:$D$45</c:f>
              <c:numCache>
                <c:formatCode>0%</c:formatCode>
                <c:ptCount val="41"/>
                <c:pt idx="0">
                  <c:v>2.25028311964994</c:v>
                </c:pt>
                <c:pt idx="1">
                  <c:v>2.199973685603008</c:v>
                </c:pt>
                <c:pt idx="2">
                  <c:v>2.217839388459105</c:v>
                </c:pt>
                <c:pt idx="3">
                  <c:v>2.184799121657552</c:v>
                </c:pt>
                <c:pt idx="4">
                  <c:v>2.201266980927421</c:v>
                </c:pt>
                <c:pt idx="5">
                  <c:v>2.29465431841867</c:v>
                </c:pt>
                <c:pt idx="6">
                  <c:v>2.286768880701463</c:v>
                </c:pt>
                <c:pt idx="7">
                  <c:v>2.364499698985509</c:v>
                </c:pt>
                <c:pt idx="8">
                  <c:v>2.45751763593208</c:v>
                </c:pt>
                <c:pt idx="9">
                  <c:v>2.486035073218152</c:v>
                </c:pt>
                <c:pt idx="10">
                  <c:v>2.5296440222246</c:v>
                </c:pt>
                <c:pt idx="11">
                  <c:v>2.620132286866272</c:v>
                </c:pt>
                <c:pt idx="12">
                  <c:v>2.727442441610625</c:v>
                </c:pt>
                <c:pt idx="13">
                  <c:v>2.796612466025158</c:v>
                </c:pt>
                <c:pt idx="14">
                  <c:v>2.836727921608967</c:v>
                </c:pt>
                <c:pt idx="15">
                  <c:v>2.903428414241833</c:v>
                </c:pt>
                <c:pt idx="16">
                  <c:v>2.946432855490514</c:v>
                </c:pt>
                <c:pt idx="17">
                  <c:v>3.042449653380938</c:v>
                </c:pt>
                <c:pt idx="18">
                  <c:v>3.03297460198842</c:v>
                </c:pt>
                <c:pt idx="19">
                  <c:v>3.011938999646852</c:v>
                </c:pt>
                <c:pt idx="20">
                  <c:v>2.933374656325716</c:v>
                </c:pt>
                <c:pt idx="21">
                  <c:v>2.868814557302723</c:v>
                </c:pt>
                <c:pt idx="22">
                  <c:v>2.897518188713163</c:v>
                </c:pt>
                <c:pt idx="23">
                  <c:v>3.036855999669987</c:v>
                </c:pt>
                <c:pt idx="24">
                  <c:v>3.07172228372608</c:v>
                </c:pt>
                <c:pt idx="25">
                  <c:v>3.102773724488171</c:v>
                </c:pt>
                <c:pt idx="26">
                  <c:v>3.207500407835466</c:v>
                </c:pt>
                <c:pt idx="27">
                  <c:v>3.311424341496515</c:v>
                </c:pt>
                <c:pt idx="28">
                  <c:v>3.406880512262898</c:v>
                </c:pt>
                <c:pt idx="29">
                  <c:v>3.508005002756258</c:v>
                </c:pt>
                <c:pt idx="30">
                  <c:v>3.564739378265392</c:v>
                </c:pt>
                <c:pt idx="31">
                  <c:v>3.584849616403014</c:v>
                </c:pt>
                <c:pt idx="32">
                  <c:v>3.630168791715389</c:v>
                </c:pt>
                <c:pt idx="33">
                  <c:v>3.705465084184378</c:v>
                </c:pt>
                <c:pt idx="34">
                  <c:v>3.722840165364404</c:v>
                </c:pt>
                <c:pt idx="35">
                  <c:v>3.836950921873597</c:v>
                </c:pt>
                <c:pt idx="36">
                  <c:v>3.777898479162554</c:v>
                </c:pt>
                <c:pt idx="37">
                  <c:v>3.790486307837585</c:v>
                </c:pt>
                <c:pt idx="38">
                  <c:v>3.896541569872068</c:v>
                </c:pt>
                <c:pt idx="39">
                  <c:v>4.15195285079167</c:v>
                </c:pt>
                <c:pt idx="40">
                  <c:v>4.117196164133341</c:v>
                </c:pt>
              </c:numCache>
            </c:numRef>
          </c:yVal>
          <c:smooth val="0"/>
        </c:ser>
        <c:ser>
          <c:idx val="3"/>
          <c:order val="3"/>
          <c:tx>
            <c:v>France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TS5.1!$E$5:$E$45</c:f>
              <c:numCache>
                <c:formatCode>0%</c:formatCode>
                <c:ptCount val="41"/>
                <c:pt idx="0">
                  <c:v>3.10041308276844</c:v>
                </c:pt>
                <c:pt idx="1">
                  <c:v>3.035284734341064</c:v>
                </c:pt>
                <c:pt idx="2">
                  <c:v>3.072242686962633</c:v>
                </c:pt>
                <c:pt idx="3">
                  <c:v>3.045646432422336</c:v>
                </c:pt>
                <c:pt idx="4">
                  <c:v>3.033673054510327</c:v>
                </c:pt>
                <c:pt idx="5">
                  <c:v>3.170465213932783</c:v>
                </c:pt>
                <c:pt idx="6">
                  <c:v>3.146697826236416</c:v>
                </c:pt>
                <c:pt idx="7">
                  <c:v>3.166694030057158</c:v>
                </c:pt>
                <c:pt idx="8">
                  <c:v>3.188638718429548</c:v>
                </c:pt>
                <c:pt idx="9">
                  <c:v>3.188967355127281</c:v>
                </c:pt>
                <c:pt idx="10">
                  <c:v>3.211805611327099</c:v>
                </c:pt>
                <c:pt idx="11">
                  <c:v>3.207439807705051</c:v>
                </c:pt>
                <c:pt idx="12">
                  <c:v>3.1283475539151</c:v>
                </c:pt>
                <c:pt idx="13">
                  <c:v>3.14710682768189</c:v>
                </c:pt>
                <c:pt idx="14">
                  <c:v>3.156013832115845</c:v>
                </c:pt>
                <c:pt idx="15">
                  <c:v>3.139416243021928</c:v>
                </c:pt>
                <c:pt idx="16">
                  <c:v>3.17643343055692</c:v>
                </c:pt>
                <c:pt idx="17">
                  <c:v>3.249837583973248</c:v>
                </c:pt>
                <c:pt idx="18">
                  <c:v>3.250671861234125</c:v>
                </c:pt>
                <c:pt idx="19">
                  <c:v>3.37771667047246</c:v>
                </c:pt>
                <c:pt idx="20">
                  <c:v>3.43020728196132</c:v>
                </c:pt>
                <c:pt idx="21">
                  <c:v>3.416860301758728</c:v>
                </c:pt>
                <c:pt idx="22">
                  <c:v>3.370019369599518</c:v>
                </c:pt>
                <c:pt idx="23">
                  <c:v>3.424046964805993</c:v>
                </c:pt>
                <c:pt idx="24">
                  <c:v>3.391829121963049</c:v>
                </c:pt>
                <c:pt idx="25">
                  <c:v>3.333517767854741</c:v>
                </c:pt>
                <c:pt idx="26">
                  <c:v>3.363399597671045</c:v>
                </c:pt>
                <c:pt idx="27">
                  <c:v>3.401419175457779</c:v>
                </c:pt>
                <c:pt idx="28">
                  <c:v>3.41654272775737</c:v>
                </c:pt>
                <c:pt idx="29">
                  <c:v>3.590467797247208</c:v>
                </c:pt>
                <c:pt idx="30">
                  <c:v>3.756678241744582</c:v>
                </c:pt>
                <c:pt idx="31">
                  <c:v>3.845388437828498</c:v>
                </c:pt>
                <c:pt idx="32">
                  <c:v>3.993895929980125</c:v>
                </c:pt>
                <c:pt idx="33">
                  <c:v>4.235860452267692</c:v>
                </c:pt>
                <c:pt idx="34">
                  <c:v>4.567861437014582</c:v>
                </c:pt>
                <c:pt idx="35">
                  <c:v>4.998915244265826</c:v>
                </c:pt>
                <c:pt idx="36">
                  <c:v>5.33816941234829</c:v>
                </c:pt>
                <c:pt idx="37">
                  <c:v>5.534598816828536</c:v>
                </c:pt>
                <c:pt idx="38">
                  <c:v>5.525469802312387</c:v>
                </c:pt>
                <c:pt idx="39">
                  <c:v>5.626100510472646</c:v>
                </c:pt>
                <c:pt idx="40">
                  <c:v>5.745578173798847</c:v>
                </c:pt>
              </c:numCache>
            </c:numRef>
          </c:yVal>
          <c:smooth val="0"/>
        </c:ser>
        <c:ser>
          <c:idx val="6"/>
          <c:order val="4"/>
          <c:tx>
            <c:v>U.K.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TS5.1!$F$5:$F$45</c:f>
              <c:numCache>
                <c:formatCode>0%</c:formatCode>
                <c:ptCount val="41"/>
                <c:pt idx="0">
                  <c:v>3.056060660840559</c:v>
                </c:pt>
                <c:pt idx="1">
                  <c:v>3.281362116406509</c:v>
                </c:pt>
                <c:pt idx="2">
                  <c:v>3.535172857209125</c:v>
                </c:pt>
                <c:pt idx="3">
                  <c:v>3.401546627418098</c:v>
                </c:pt>
                <c:pt idx="4">
                  <c:v>3.373552985629539</c:v>
                </c:pt>
                <c:pt idx="5">
                  <c:v>3.011895779985538</c:v>
                </c:pt>
                <c:pt idx="6">
                  <c:v>2.827783003655688</c:v>
                </c:pt>
                <c:pt idx="7">
                  <c:v>2.842642853053596</c:v>
                </c:pt>
                <c:pt idx="8">
                  <c:v>2.982066609711842</c:v>
                </c:pt>
                <c:pt idx="9">
                  <c:v>3.128714400912421</c:v>
                </c:pt>
                <c:pt idx="10">
                  <c:v>3.091386727634628</c:v>
                </c:pt>
                <c:pt idx="11">
                  <c:v>3.098484245471328</c:v>
                </c:pt>
                <c:pt idx="12">
                  <c:v>3.143693918829525</c:v>
                </c:pt>
                <c:pt idx="13">
                  <c:v>3.220935660602164</c:v>
                </c:pt>
                <c:pt idx="14">
                  <c:v>3.324536499392093</c:v>
                </c:pt>
                <c:pt idx="15">
                  <c:v>3.382036405237287</c:v>
                </c:pt>
                <c:pt idx="16">
                  <c:v>3.609757068327056</c:v>
                </c:pt>
                <c:pt idx="17">
                  <c:v>3.791758207211754</c:v>
                </c:pt>
                <c:pt idx="18">
                  <c:v>4.019966203766558</c:v>
                </c:pt>
                <c:pt idx="19">
                  <c:v>4.352224855478527</c:v>
                </c:pt>
                <c:pt idx="20">
                  <c:v>4.290749565163702</c:v>
                </c:pt>
                <c:pt idx="21">
                  <c:v>4.178582655507086</c:v>
                </c:pt>
                <c:pt idx="22">
                  <c:v>4.106018295978887</c:v>
                </c:pt>
                <c:pt idx="23">
                  <c:v>4.203741996916016</c:v>
                </c:pt>
                <c:pt idx="24">
                  <c:v>4.115081570277411</c:v>
                </c:pt>
                <c:pt idx="25">
                  <c:v>4.03388870700175</c:v>
                </c:pt>
                <c:pt idx="26">
                  <c:v>4.104296764069549</c:v>
                </c:pt>
                <c:pt idx="27">
                  <c:v>4.31554950891114</c:v>
                </c:pt>
                <c:pt idx="28">
                  <c:v>4.533449829060698</c:v>
                </c:pt>
                <c:pt idx="29">
                  <c:v>4.93968597303074</c:v>
                </c:pt>
                <c:pt idx="30">
                  <c:v>5.145550073618065</c:v>
                </c:pt>
                <c:pt idx="31">
                  <c:v>4.936406911548453</c:v>
                </c:pt>
                <c:pt idx="32">
                  <c:v>4.658547024855006</c:v>
                </c:pt>
                <c:pt idx="33">
                  <c:v>4.64802186851692</c:v>
                </c:pt>
                <c:pt idx="34">
                  <c:v>4.811958491825405</c:v>
                </c:pt>
                <c:pt idx="35">
                  <c:v>4.992147204626461</c:v>
                </c:pt>
                <c:pt idx="36">
                  <c:v>5.189398665007738</c:v>
                </c:pt>
                <c:pt idx="37">
                  <c:v>5.227108306251067</c:v>
                </c:pt>
                <c:pt idx="38">
                  <c:v>4.905222059504093</c:v>
                </c:pt>
                <c:pt idx="39">
                  <c:v>5.044052763320209</c:v>
                </c:pt>
                <c:pt idx="40">
                  <c:v>5.218760192029274</c:v>
                </c:pt>
              </c:numCache>
            </c:numRef>
          </c:yVal>
          <c:smooth val="0"/>
        </c:ser>
        <c:ser>
          <c:idx val="4"/>
          <c:order val="5"/>
          <c:tx>
            <c:v>Italy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TS5.1!$G$5:$G$45</c:f>
              <c:numCache>
                <c:formatCode>0%</c:formatCode>
                <c:ptCount val="41"/>
                <c:pt idx="0">
                  <c:v>2.392156376471178</c:v>
                </c:pt>
                <c:pt idx="1">
                  <c:v>2.448456093460653</c:v>
                </c:pt>
                <c:pt idx="2">
                  <c:v>2.577633978596875</c:v>
                </c:pt>
                <c:pt idx="3">
                  <c:v>2.53167353143329</c:v>
                </c:pt>
                <c:pt idx="4">
                  <c:v>2.819630016666139</c:v>
                </c:pt>
                <c:pt idx="5">
                  <c:v>3.207318699073434</c:v>
                </c:pt>
                <c:pt idx="6">
                  <c:v>3.04031888674008</c:v>
                </c:pt>
                <c:pt idx="7">
                  <c:v>2.998029845076961</c:v>
                </c:pt>
                <c:pt idx="8">
                  <c:v>2.9399636053426</c:v>
                </c:pt>
                <c:pt idx="9">
                  <c:v>2.984482482148158</c:v>
                </c:pt>
                <c:pt idx="10">
                  <c:v>3.219141896441417</c:v>
                </c:pt>
                <c:pt idx="11">
                  <c:v>3.648688980930502</c:v>
                </c:pt>
                <c:pt idx="12">
                  <c:v>3.82528788673797</c:v>
                </c:pt>
                <c:pt idx="13">
                  <c:v>3.78393474084542</c:v>
                </c:pt>
                <c:pt idx="14">
                  <c:v>3.68725754425826</c:v>
                </c:pt>
                <c:pt idx="15">
                  <c:v>3.630137827824538</c:v>
                </c:pt>
                <c:pt idx="16">
                  <c:v>3.711886043478879</c:v>
                </c:pt>
                <c:pt idx="17">
                  <c:v>3.725648254553123</c:v>
                </c:pt>
                <c:pt idx="18">
                  <c:v>3.69103408796594</c:v>
                </c:pt>
                <c:pt idx="19">
                  <c:v>4.01046564977317</c:v>
                </c:pt>
                <c:pt idx="20">
                  <c:v>4.48058507188833</c:v>
                </c:pt>
                <c:pt idx="21">
                  <c:v>4.85343617432174</c:v>
                </c:pt>
                <c:pt idx="22">
                  <c:v>5.341931466067324</c:v>
                </c:pt>
                <c:pt idx="23">
                  <c:v>5.751577587485737</c:v>
                </c:pt>
                <c:pt idx="24">
                  <c:v>5.558969647918814</c:v>
                </c:pt>
                <c:pt idx="25">
                  <c:v>5.183870204117396</c:v>
                </c:pt>
                <c:pt idx="26">
                  <c:v>5.135554814345886</c:v>
                </c:pt>
                <c:pt idx="27">
                  <c:v>5.294819936468677</c:v>
                </c:pt>
                <c:pt idx="28">
                  <c:v>5.508488863869748</c:v>
                </c:pt>
                <c:pt idx="29">
                  <c:v>5.613939152071436</c:v>
                </c:pt>
                <c:pt idx="30">
                  <c:v>5.631909886016007</c:v>
                </c:pt>
                <c:pt idx="31">
                  <c:v>5.616666274893982</c:v>
                </c:pt>
                <c:pt idx="32">
                  <c:v>5.695575157341925</c:v>
                </c:pt>
                <c:pt idx="33">
                  <c:v>5.883760448154851</c:v>
                </c:pt>
                <c:pt idx="34">
                  <c:v>5.99564177268369</c:v>
                </c:pt>
                <c:pt idx="35">
                  <c:v>6.236224194299918</c:v>
                </c:pt>
                <c:pt idx="36">
                  <c:v>6.372084515897926</c:v>
                </c:pt>
                <c:pt idx="37">
                  <c:v>6.424831816252098</c:v>
                </c:pt>
                <c:pt idx="38">
                  <c:v>6.607111866964461</c:v>
                </c:pt>
                <c:pt idx="39">
                  <c:v>6.90849908711598</c:v>
                </c:pt>
                <c:pt idx="40">
                  <c:v>6.76471157203943</c:v>
                </c:pt>
              </c:numCache>
            </c:numRef>
          </c:yVal>
          <c:smooth val="0"/>
        </c:ser>
        <c:ser>
          <c:idx val="7"/>
          <c:order val="6"/>
          <c:tx>
            <c:v>Canada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TS5.1!$H$5:$H$45</c:f>
              <c:numCache>
                <c:formatCode>0%</c:formatCode>
                <c:ptCount val="41"/>
                <c:pt idx="0">
                  <c:v>2.469992465159747</c:v>
                </c:pt>
                <c:pt idx="1">
                  <c:v>2.518994406843395</c:v>
                </c:pt>
                <c:pt idx="2">
                  <c:v>2.510724417795055</c:v>
                </c:pt>
                <c:pt idx="3">
                  <c:v>2.46367577973226</c:v>
                </c:pt>
                <c:pt idx="4">
                  <c:v>2.385995515496614</c:v>
                </c:pt>
                <c:pt idx="5">
                  <c:v>2.416138501128721</c:v>
                </c:pt>
                <c:pt idx="6">
                  <c:v>2.35867265240764</c:v>
                </c:pt>
                <c:pt idx="7">
                  <c:v>2.431154392010434</c:v>
                </c:pt>
                <c:pt idx="8">
                  <c:v>2.505635643789426</c:v>
                </c:pt>
                <c:pt idx="9">
                  <c:v>2.549356777264608</c:v>
                </c:pt>
                <c:pt idx="10">
                  <c:v>2.64401591844766</c:v>
                </c:pt>
                <c:pt idx="11">
                  <c:v>2.614762565827207</c:v>
                </c:pt>
                <c:pt idx="12">
                  <c:v>2.729621323884884</c:v>
                </c:pt>
                <c:pt idx="13">
                  <c:v>2.768367504990944</c:v>
                </c:pt>
                <c:pt idx="14">
                  <c:v>2.760342964738462</c:v>
                </c:pt>
                <c:pt idx="15">
                  <c:v>2.741568878509886</c:v>
                </c:pt>
                <c:pt idx="16">
                  <c:v>2.843574895110724</c:v>
                </c:pt>
                <c:pt idx="17">
                  <c:v>2.821021924292217</c:v>
                </c:pt>
                <c:pt idx="18">
                  <c:v>2.7618487567955</c:v>
                </c:pt>
                <c:pt idx="19">
                  <c:v>2.83942901661987</c:v>
                </c:pt>
                <c:pt idx="20">
                  <c:v>2.943562637918553</c:v>
                </c:pt>
                <c:pt idx="21">
                  <c:v>3.079861954146578</c:v>
                </c:pt>
                <c:pt idx="22">
                  <c:v>3.25522196117649</c:v>
                </c:pt>
                <c:pt idx="23">
                  <c:v>3.409717432270541</c:v>
                </c:pt>
                <c:pt idx="24">
                  <c:v>3.476671873710237</c:v>
                </c:pt>
                <c:pt idx="25">
                  <c:v>3.462934857535073</c:v>
                </c:pt>
                <c:pt idx="26">
                  <c:v>3.629942331693177</c:v>
                </c:pt>
                <c:pt idx="27">
                  <c:v>3.736377684240178</c:v>
                </c:pt>
                <c:pt idx="28">
                  <c:v>3.804161753157565</c:v>
                </c:pt>
                <c:pt idx="29">
                  <c:v>3.774810100194928</c:v>
                </c:pt>
                <c:pt idx="30">
                  <c:v>3.654842965382081</c:v>
                </c:pt>
                <c:pt idx="31">
                  <c:v>3.680336721146622</c:v>
                </c:pt>
                <c:pt idx="32">
                  <c:v>3.577702332712738</c:v>
                </c:pt>
                <c:pt idx="33">
                  <c:v>3.553679897462068</c:v>
                </c:pt>
                <c:pt idx="34">
                  <c:v>3.599654570560115</c:v>
                </c:pt>
                <c:pt idx="35">
                  <c:v>3.72599178459817</c:v>
                </c:pt>
                <c:pt idx="36">
                  <c:v>3.88252681901122</c:v>
                </c:pt>
                <c:pt idx="37">
                  <c:v>4.015444083081352</c:v>
                </c:pt>
                <c:pt idx="38">
                  <c:v>3.82752126884387</c:v>
                </c:pt>
                <c:pt idx="39">
                  <c:v>4.125912872898179</c:v>
                </c:pt>
                <c:pt idx="40">
                  <c:v>4.161889869513605</c:v>
                </c:pt>
              </c:numCache>
            </c:numRef>
          </c:yVal>
          <c:smooth val="0"/>
        </c:ser>
        <c:ser>
          <c:idx val="5"/>
          <c:order val="7"/>
          <c:tx>
            <c:v>Australia</c:v>
          </c:tx>
          <c:spPr>
            <a:ln w="25400">
              <a:solidFill>
                <a:srgbClr val="C0C0C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C0C0C0"/>
              </a:solidFill>
              <a:ln>
                <a:solidFill>
                  <a:srgbClr val="C0C0C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TS5.1!$I$5:$I$45</c:f>
              <c:numCache>
                <c:formatCode>0%</c:formatCode>
                <c:ptCount val="41"/>
                <c:pt idx="0">
                  <c:v>3.297976474187485</c:v>
                </c:pt>
                <c:pt idx="1">
                  <c:v>3.384912255402343</c:v>
                </c:pt>
                <c:pt idx="2">
                  <c:v>3.440290472127149</c:v>
                </c:pt>
                <c:pt idx="3">
                  <c:v>3.471255664259259</c:v>
                </c:pt>
                <c:pt idx="4">
                  <c:v>3.481021892108298</c:v>
                </c:pt>
                <c:pt idx="5">
                  <c:v>3.488446778862343</c:v>
                </c:pt>
                <c:pt idx="6">
                  <c:v>3.45360682034598</c:v>
                </c:pt>
                <c:pt idx="7">
                  <c:v>3.413836608975622</c:v>
                </c:pt>
                <c:pt idx="8">
                  <c:v>3.481416753823383</c:v>
                </c:pt>
                <c:pt idx="9">
                  <c:v>3.364821813893341</c:v>
                </c:pt>
                <c:pt idx="10">
                  <c:v>3.370388611746263</c:v>
                </c:pt>
                <c:pt idx="11">
                  <c:v>3.453506241760259</c:v>
                </c:pt>
                <c:pt idx="12">
                  <c:v>3.468007283693061</c:v>
                </c:pt>
                <c:pt idx="13">
                  <c:v>3.513406515930454</c:v>
                </c:pt>
                <c:pt idx="14">
                  <c:v>3.453484521804534</c:v>
                </c:pt>
                <c:pt idx="15">
                  <c:v>3.499225038826494</c:v>
                </c:pt>
                <c:pt idx="16">
                  <c:v>3.499957422172463</c:v>
                </c:pt>
                <c:pt idx="17">
                  <c:v>3.507275115253717</c:v>
                </c:pt>
                <c:pt idx="18">
                  <c:v>3.552833826848773</c:v>
                </c:pt>
                <c:pt idx="19">
                  <c:v>3.75439065549366</c:v>
                </c:pt>
                <c:pt idx="20">
                  <c:v>3.862820260299086</c:v>
                </c:pt>
                <c:pt idx="21">
                  <c:v>4.009090283450481</c:v>
                </c:pt>
                <c:pt idx="22">
                  <c:v>4.098885540222176</c:v>
                </c:pt>
                <c:pt idx="23">
                  <c:v>4.03008779282658</c:v>
                </c:pt>
                <c:pt idx="24">
                  <c:v>4.07860150301361</c:v>
                </c:pt>
                <c:pt idx="25">
                  <c:v>4.117119556442056</c:v>
                </c:pt>
                <c:pt idx="26">
                  <c:v>4.005274855671514</c:v>
                </c:pt>
                <c:pt idx="27">
                  <c:v>4.066198819660078</c:v>
                </c:pt>
                <c:pt idx="28">
                  <c:v>4.173222648375392</c:v>
                </c:pt>
                <c:pt idx="29">
                  <c:v>4.288554053895093</c:v>
                </c:pt>
                <c:pt idx="30">
                  <c:v>4.423764857156962</c:v>
                </c:pt>
                <c:pt idx="31">
                  <c:v>4.538476349620582</c:v>
                </c:pt>
                <c:pt idx="32">
                  <c:v>4.63205164187483</c:v>
                </c:pt>
                <c:pt idx="33">
                  <c:v>4.816172086894706</c:v>
                </c:pt>
                <c:pt idx="34">
                  <c:v>5.002247556045366</c:v>
                </c:pt>
                <c:pt idx="35">
                  <c:v>5.219039712556232</c:v>
                </c:pt>
                <c:pt idx="36">
                  <c:v>5.320627235699495</c:v>
                </c:pt>
                <c:pt idx="37">
                  <c:v>5.552036399426467</c:v>
                </c:pt>
                <c:pt idx="38">
                  <c:v>5.438487759528972</c:v>
                </c:pt>
                <c:pt idx="39">
                  <c:v>5.038053946147428</c:v>
                </c:pt>
                <c:pt idx="40">
                  <c:v>5.17911849231267</c:v>
                </c:pt>
              </c:numCache>
            </c:numRef>
          </c:yVal>
          <c:smooth val="0"/>
        </c:ser>
        <c:ser>
          <c:idx val="8"/>
          <c:order val="8"/>
          <c:tx>
            <c:v>Spain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TS5.1!$J$5:$J$45</c:f>
              <c:numCache>
                <c:formatCode>General</c:formatCode>
                <c:ptCount val="41"/>
                <c:pt idx="17" formatCode="0%">
                  <c:v>3.615826869852115</c:v>
                </c:pt>
                <c:pt idx="18" formatCode="0%">
                  <c:v>3.8533584195096</c:v>
                </c:pt>
                <c:pt idx="19" formatCode="0%">
                  <c:v>4.155961779406568</c:v>
                </c:pt>
                <c:pt idx="20" formatCode="0%">
                  <c:v>4.348641424854908</c:v>
                </c:pt>
                <c:pt idx="21" formatCode="0%">
                  <c:v>4.570793670806652</c:v>
                </c:pt>
                <c:pt idx="22" formatCode="0%">
                  <c:v>4.529037383740017</c:v>
                </c:pt>
                <c:pt idx="23" formatCode="0%">
                  <c:v>4.430430212210768</c:v>
                </c:pt>
                <c:pt idx="24" formatCode="0%">
                  <c:v>4.438755544807132</c:v>
                </c:pt>
                <c:pt idx="25" formatCode="0%">
                  <c:v>4.295253964085181</c:v>
                </c:pt>
                <c:pt idx="26" formatCode="0%">
                  <c:v>4.329733573453434</c:v>
                </c:pt>
                <c:pt idx="27" formatCode="0%">
                  <c:v>4.328442618803955</c:v>
                </c:pt>
                <c:pt idx="28" formatCode="0%">
                  <c:v>4.421814654262985</c:v>
                </c:pt>
                <c:pt idx="29" formatCode="0%">
                  <c:v>4.626565748731926</c:v>
                </c:pt>
                <c:pt idx="30" formatCode="0%">
                  <c:v>4.789830374208107</c:v>
                </c:pt>
                <c:pt idx="31" formatCode="0%">
                  <c:v>5.067496390364816</c:v>
                </c:pt>
                <c:pt idx="32" formatCode="0%">
                  <c:v>5.458653674396995</c:v>
                </c:pt>
                <c:pt idx="33" formatCode="0%">
                  <c:v>5.98283114191667</c:v>
                </c:pt>
                <c:pt idx="34" formatCode="0%">
                  <c:v>6.655964473547912</c:v>
                </c:pt>
                <c:pt idx="35" formatCode="0%">
                  <c:v>7.242105614152319</c:v>
                </c:pt>
                <c:pt idx="36" formatCode="0%">
                  <c:v>7.68573552177333</c:v>
                </c:pt>
                <c:pt idx="37" formatCode="0%">
                  <c:v>7.924550004112181</c:v>
                </c:pt>
                <c:pt idx="38" formatCode="0%">
                  <c:v>7.862356584556807</c:v>
                </c:pt>
                <c:pt idx="39" formatCode="0%">
                  <c:v>7.888425114648596</c:v>
                </c:pt>
                <c:pt idx="40" formatCode="0%">
                  <c:v>7.552098742346842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1847608"/>
        <c:axId val="2141857336"/>
      </c:scatterChart>
      <c:valAx>
        <c:axId val="2141847608"/>
        <c:scaling>
          <c:orientation val="minMax"/>
          <c:max val="2010.0"/>
          <c:min val="1970.0"/>
        </c:scaling>
        <c:delete val="0"/>
        <c:axPos val="b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1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Private capital almost reached 8 years of national income in Spain at the end of the 2000s (ie. one more year than Japan in 1990). </a:t>
                </a:r>
                <a:r>
                  <a:rPr lang="fr-FR" sz="10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Sources and series: see piketty.pse.ens.fr/capital21c.</a:t>
                </a:r>
              </a:p>
            </c:rich>
          </c:tx>
          <c:layout>
            <c:manualLayout>
              <c:xMode val="edge"/>
              <c:yMode val="edge"/>
              <c:x val="0.144286905754796"/>
              <c:y val="0.92663043478260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141857336"/>
        <c:crosses val="autoZero"/>
        <c:crossBetween val="midCat"/>
      </c:valAx>
      <c:valAx>
        <c:axId val="2141857336"/>
        <c:scaling>
          <c:orientation val="minMax"/>
          <c:max val="8.0"/>
          <c:min val="1.0"/>
        </c:scaling>
        <c:delete val="0"/>
        <c:axPos val="l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 b="0" i="0" baseline="0">
                    <a:effectLst/>
                  </a:rPr>
                  <a:t>Value of private capital (% of national income)</a:t>
                </a:r>
                <a:endParaRPr lang="en-US" sz="1050">
                  <a:effectLst/>
                </a:endParaRPr>
              </a:p>
            </c:rich>
          </c:tx>
          <c:layout>
            <c:manualLayout>
              <c:xMode val="edge"/>
              <c:yMode val="edge"/>
              <c:x val="0.0"/>
              <c:y val="0.228689260126268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fr-FR"/>
          </a:p>
        </c:txPr>
        <c:crossAx val="2141847608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0936826334208224"/>
          <c:y val="0.110593033978861"/>
          <c:w val="0.327773144286906"/>
          <c:h val="0.291299389941122"/>
        </c:manualLayout>
      </c:layout>
      <c:overlay val="0"/>
      <c:spPr>
        <a:solidFill>
          <a:srgbClr val="FFFFFF"/>
        </a:solidFill>
        <a:ln w="3175">
          <a:solidFill>
            <a:srgbClr val="80808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34437086092715"/>
          <c:y val="0.0622222559799566"/>
          <c:w val="0.899337748344371"/>
          <c:h val="0.84222267915727"/>
        </c:manualLayout>
      </c:layout>
      <c:lineChart>
        <c:grouping val="standard"/>
        <c:varyColors val="0"/>
        <c:ser>
          <c:idx val="0"/>
          <c:order val="0"/>
          <c:tx>
            <c:v>U.S.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DataFig3_JEP!$A$10:$A$121</c:f>
              <c:numCache>
                <c:formatCode>General</c:formatCode>
                <c:ptCount val="112"/>
                <c:pt idx="0">
                  <c:v>1900.0</c:v>
                </c:pt>
                <c:pt idx="5">
                  <c:v>1905.0</c:v>
                </c:pt>
                <c:pt idx="10">
                  <c:v>1910.0</c:v>
                </c:pt>
                <c:pt idx="15">
                  <c:v>1915.0</c:v>
                </c:pt>
                <c:pt idx="20">
                  <c:v>1920.0</c:v>
                </c:pt>
                <c:pt idx="25">
                  <c:v>1925.0</c:v>
                </c:pt>
                <c:pt idx="30">
                  <c:v>1930.0</c:v>
                </c:pt>
                <c:pt idx="35">
                  <c:v>1935.0</c:v>
                </c:pt>
                <c:pt idx="40">
                  <c:v>1940.0</c:v>
                </c:pt>
                <c:pt idx="45">
                  <c:v>1945.0</c:v>
                </c:pt>
                <c:pt idx="50">
                  <c:v>1950.0</c:v>
                </c:pt>
                <c:pt idx="55">
                  <c:v>1955.0</c:v>
                </c:pt>
                <c:pt idx="60">
                  <c:v>1960.0</c:v>
                </c:pt>
                <c:pt idx="65">
                  <c:v>1965.0</c:v>
                </c:pt>
                <c:pt idx="70">
                  <c:v>1970.0</c:v>
                </c:pt>
                <c:pt idx="75">
                  <c:v>1975.0</c:v>
                </c:pt>
                <c:pt idx="80">
                  <c:v>1980.0</c:v>
                </c:pt>
                <c:pt idx="85">
                  <c:v>1985.0</c:v>
                </c:pt>
                <c:pt idx="90">
                  <c:v>1990.0</c:v>
                </c:pt>
                <c:pt idx="95">
                  <c:v>1995.0</c:v>
                </c:pt>
                <c:pt idx="100">
                  <c:v>2000.0</c:v>
                </c:pt>
                <c:pt idx="105">
                  <c:v>2005.0</c:v>
                </c:pt>
                <c:pt idx="110">
                  <c:v>2010.0</c:v>
                </c:pt>
              </c:numCache>
            </c:numRef>
          </c:cat>
          <c:val>
            <c:numRef>
              <c:f>DataFig3_JEP!$C$10:$C$121</c:f>
              <c:numCache>
                <c:formatCode>0%</c:formatCode>
                <c:ptCount val="11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0.07</c:v>
                </c:pt>
                <c:pt idx="14">
                  <c:v>0.07</c:v>
                </c:pt>
                <c:pt idx="15">
                  <c:v>0.07</c:v>
                </c:pt>
                <c:pt idx="16">
                  <c:v>0.15</c:v>
                </c:pt>
                <c:pt idx="17">
                  <c:v>0.67</c:v>
                </c:pt>
                <c:pt idx="18">
                  <c:v>0.77</c:v>
                </c:pt>
                <c:pt idx="19">
                  <c:v>0.73</c:v>
                </c:pt>
                <c:pt idx="20">
                  <c:v>0.73</c:v>
                </c:pt>
                <c:pt idx="21">
                  <c:v>0.73</c:v>
                </c:pt>
                <c:pt idx="22">
                  <c:v>0.58</c:v>
                </c:pt>
                <c:pt idx="23">
                  <c:v>0.435</c:v>
                </c:pt>
                <c:pt idx="24">
                  <c:v>0.46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0.24</c:v>
                </c:pt>
                <c:pt idx="30">
                  <c:v>0.25</c:v>
                </c:pt>
                <c:pt idx="31">
                  <c:v>0.25</c:v>
                </c:pt>
                <c:pt idx="32">
                  <c:v>0.63</c:v>
                </c:pt>
                <c:pt idx="33">
                  <c:v>0.63</c:v>
                </c:pt>
                <c:pt idx="34">
                  <c:v>0.63</c:v>
                </c:pt>
                <c:pt idx="35">
                  <c:v>0.63</c:v>
                </c:pt>
                <c:pt idx="36">
                  <c:v>0.79</c:v>
                </c:pt>
                <c:pt idx="37">
                  <c:v>0.79</c:v>
                </c:pt>
                <c:pt idx="38">
                  <c:v>0.79</c:v>
                </c:pt>
                <c:pt idx="39">
                  <c:v>0.79</c:v>
                </c:pt>
                <c:pt idx="40">
                  <c:v>0.811</c:v>
                </c:pt>
                <c:pt idx="41">
                  <c:v>0.81</c:v>
                </c:pt>
                <c:pt idx="42">
                  <c:v>0.88</c:v>
                </c:pt>
                <c:pt idx="43">
                  <c:v>0.88</c:v>
                </c:pt>
                <c:pt idx="44">
                  <c:v>0.94</c:v>
                </c:pt>
                <c:pt idx="45">
                  <c:v>0.94</c:v>
                </c:pt>
                <c:pt idx="46">
                  <c:v>0.8645</c:v>
                </c:pt>
                <c:pt idx="47">
                  <c:v>0.8645</c:v>
                </c:pt>
                <c:pt idx="48">
                  <c:v>0.8213</c:v>
                </c:pt>
                <c:pt idx="49">
                  <c:v>0.8213</c:v>
                </c:pt>
                <c:pt idx="50">
                  <c:v>0.8436</c:v>
                </c:pt>
                <c:pt idx="51">
                  <c:v>0.91</c:v>
                </c:pt>
                <c:pt idx="52">
                  <c:v>0.92</c:v>
                </c:pt>
                <c:pt idx="53">
                  <c:v>0.92</c:v>
                </c:pt>
                <c:pt idx="54">
                  <c:v>0.91</c:v>
                </c:pt>
                <c:pt idx="55">
                  <c:v>0.91</c:v>
                </c:pt>
                <c:pt idx="56">
                  <c:v>0.91</c:v>
                </c:pt>
                <c:pt idx="57">
                  <c:v>0.91</c:v>
                </c:pt>
                <c:pt idx="58">
                  <c:v>0.91</c:v>
                </c:pt>
                <c:pt idx="59">
                  <c:v>0.91</c:v>
                </c:pt>
                <c:pt idx="60">
                  <c:v>0.91</c:v>
                </c:pt>
                <c:pt idx="61">
                  <c:v>0.91</c:v>
                </c:pt>
                <c:pt idx="62">
                  <c:v>0.91</c:v>
                </c:pt>
                <c:pt idx="63">
                  <c:v>0.91</c:v>
                </c:pt>
                <c:pt idx="64">
                  <c:v>0.77</c:v>
                </c:pt>
                <c:pt idx="65">
                  <c:v>0.7</c:v>
                </c:pt>
                <c:pt idx="66">
                  <c:v>0.7</c:v>
                </c:pt>
                <c:pt idx="67">
                  <c:v>0.7</c:v>
                </c:pt>
                <c:pt idx="68">
                  <c:v>0.7525</c:v>
                </c:pt>
                <c:pt idx="69">
                  <c:v>0.77</c:v>
                </c:pt>
                <c:pt idx="70">
                  <c:v>0.7175</c:v>
                </c:pt>
                <c:pt idx="71">
                  <c:v>0.7</c:v>
                </c:pt>
                <c:pt idx="72">
                  <c:v>0.7</c:v>
                </c:pt>
                <c:pt idx="73">
                  <c:v>0.7</c:v>
                </c:pt>
                <c:pt idx="74">
                  <c:v>0.7</c:v>
                </c:pt>
                <c:pt idx="75">
                  <c:v>0.7</c:v>
                </c:pt>
                <c:pt idx="76">
                  <c:v>0.7</c:v>
                </c:pt>
                <c:pt idx="77">
                  <c:v>0.7</c:v>
                </c:pt>
                <c:pt idx="78">
                  <c:v>0.7</c:v>
                </c:pt>
                <c:pt idx="79">
                  <c:v>0.7</c:v>
                </c:pt>
                <c:pt idx="80">
                  <c:v>0.7</c:v>
                </c:pt>
                <c:pt idx="81">
                  <c:v>0.6913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</c:v>
                </c:pt>
                <c:pt idx="86">
                  <c:v>0.5</c:v>
                </c:pt>
                <c:pt idx="87">
                  <c:v>0.385</c:v>
                </c:pt>
                <c:pt idx="88">
                  <c:v>0.28</c:v>
                </c:pt>
                <c:pt idx="89">
                  <c:v>0.28</c:v>
                </c:pt>
                <c:pt idx="90">
                  <c:v>0.28</c:v>
                </c:pt>
                <c:pt idx="91">
                  <c:v>0.31</c:v>
                </c:pt>
                <c:pt idx="92">
                  <c:v>0.31</c:v>
                </c:pt>
                <c:pt idx="93">
                  <c:v>0.396</c:v>
                </c:pt>
                <c:pt idx="94">
                  <c:v>0.396</c:v>
                </c:pt>
                <c:pt idx="95">
                  <c:v>0.396</c:v>
                </c:pt>
                <c:pt idx="96">
                  <c:v>0.396</c:v>
                </c:pt>
                <c:pt idx="97">
                  <c:v>0.396</c:v>
                </c:pt>
                <c:pt idx="98">
                  <c:v>0.396</c:v>
                </c:pt>
                <c:pt idx="99">
                  <c:v>0.396</c:v>
                </c:pt>
                <c:pt idx="100">
                  <c:v>0.396</c:v>
                </c:pt>
                <c:pt idx="101">
                  <c:v>0.386</c:v>
                </c:pt>
                <c:pt idx="102">
                  <c:v>0.386</c:v>
                </c:pt>
                <c:pt idx="103">
                  <c:v>0.35</c:v>
                </c:pt>
                <c:pt idx="104">
                  <c:v>0.35</c:v>
                </c:pt>
                <c:pt idx="105">
                  <c:v>0.35</c:v>
                </c:pt>
                <c:pt idx="106">
                  <c:v>0.35</c:v>
                </c:pt>
                <c:pt idx="107">
                  <c:v>0.35</c:v>
                </c:pt>
                <c:pt idx="108">
                  <c:v>0.35</c:v>
                </c:pt>
                <c:pt idx="109">
                  <c:v>0.35</c:v>
                </c:pt>
                <c:pt idx="110">
                  <c:v>0.35</c:v>
                </c:pt>
                <c:pt idx="111">
                  <c:v>0.35</c:v>
                </c:pt>
              </c:numCache>
            </c:numRef>
          </c:val>
          <c:smooth val="0"/>
        </c:ser>
        <c:ser>
          <c:idx val="3"/>
          <c:order val="1"/>
          <c:tx>
            <c:v>U.K.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DataFig3_JEP!$A$10:$A$121</c:f>
              <c:numCache>
                <c:formatCode>General</c:formatCode>
                <c:ptCount val="112"/>
                <c:pt idx="0">
                  <c:v>1900.0</c:v>
                </c:pt>
                <c:pt idx="5">
                  <c:v>1905.0</c:v>
                </c:pt>
                <c:pt idx="10">
                  <c:v>1910.0</c:v>
                </c:pt>
                <c:pt idx="15">
                  <c:v>1915.0</c:v>
                </c:pt>
                <c:pt idx="20">
                  <c:v>1920.0</c:v>
                </c:pt>
                <c:pt idx="25">
                  <c:v>1925.0</c:v>
                </c:pt>
                <c:pt idx="30">
                  <c:v>1930.0</c:v>
                </c:pt>
                <c:pt idx="35">
                  <c:v>1935.0</c:v>
                </c:pt>
                <c:pt idx="40">
                  <c:v>1940.0</c:v>
                </c:pt>
                <c:pt idx="45">
                  <c:v>1945.0</c:v>
                </c:pt>
                <c:pt idx="50">
                  <c:v>1950.0</c:v>
                </c:pt>
                <c:pt idx="55">
                  <c:v>1955.0</c:v>
                </c:pt>
                <c:pt idx="60">
                  <c:v>1960.0</c:v>
                </c:pt>
                <c:pt idx="65">
                  <c:v>1965.0</c:v>
                </c:pt>
                <c:pt idx="70">
                  <c:v>1970.0</c:v>
                </c:pt>
                <c:pt idx="75">
                  <c:v>1975.0</c:v>
                </c:pt>
                <c:pt idx="80">
                  <c:v>1980.0</c:v>
                </c:pt>
                <c:pt idx="85">
                  <c:v>1985.0</c:v>
                </c:pt>
                <c:pt idx="90">
                  <c:v>1990.0</c:v>
                </c:pt>
                <c:pt idx="95">
                  <c:v>1995.0</c:v>
                </c:pt>
                <c:pt idx="100">
                  <c:v>2000.0</c:v>
                </c:pt>
                <c:pt idx="105">
                  <c:v>2005.0</c:v>
                </c:pt>
                <c:pt idx="110">
                  <c:v>2010.0</c:v>
                </c:pt>
              </c:numCache>
            </c:numRef>
          </c:cat>
          <c:val>
            <c:numRef>
              <c:f>DataFig3_JEP!$D$10:$D$121</c:f>
              <c:numCache>
                <c:formatCode>0%</c:formatCode>
                <c:ptCount val="11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0.0833333333333333</c:v>
                </c:pt>
                <c:pt idx="10">
                  <c:v>0.0833333333333333</c:v>
                </c:pt>
                <c:pt idx="11">
                  <c:v>0.0833333333333333</c:v>
                </c:pt>
                <c:pt idx="12">
                  <c:v>0.0833333333333333</c:v>
                </c:pt>
                <c:pt idx="13">
                  <c:v>0.0833333333333333</c:v>
                </c:pt>
                <c:pt idx="14">
                  <c:v>0.172222208333333</c:v>
                </c:pt>
                <c:pt idx="15">
                  <c:v>0.325</c:v>
                </c:pt>
                <c:pt idx="16">
                  <c:v>0.425</c:v>
                </c:pt>
                <c:pt idx="17">
                  <c:v>0.425</c:v>
                </c:pt>
                <c:pt idx="18">
                  <c:v>0.525</c:v>
                </c:pt>
                <c:pt idx="19">
                  <c:v>0.525</c:v>
                </c:pt>
                <c:pt idx="20">
                  <c:v>0.6</c:v>
                </c:pt>
                <c:pt idx="21">
                  <c:v>0.6</c:v>
                </c:pt>
                <c:pt idx="22">
                  <c:v>0.55</c:v>
                </c:pt>
                <c:pt idx="23">
                  <c:v>0.525</c:v>
                </c:pt>
                <c:pt idx="24">
                  <c:v>0.525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0.575</c:v>
                </c:pt>
                <c:pt idx="30">
                  <c:v>0.6375</c:v>
                </c:pt>
                <c:pt idx="31">
                  <c:v>0.6625</c:v>
                </c:pt>
                <c:pt idx="32">
                  <c:v>0.6625</c:v>
                </c:pt>
                <c:pt idx="33">
                  <c:v>0.6625</c:v>
                </c:pt>
                <c:pt idx="34">
                  <c:v>0.6375</c:v>
                </c:pt>
                <c:pt idx="35">
                  <c:v>0.6375</c:v>
                </c:pt>
                <c:pt idx="36">
                  <c:v>0.65</c:v>
                </c:pt>
                <c:pt idx="37">
                  <c:v>0.6625</c:v>
                </c:pt>
                <c:pt idx="38">
                  <c:v>0.75</c:v>
                </c:pt>
                <c:pt idx="39">
                  <c:v>0.825</c:v>
                </c:pt>
                <c:pt idx="40">
                  <c:v>0.9</c:v>
                </c:pt>
                <c:pt idx="41">
                  <c:v>0.975</c:v>
                </c:pt>
                <c:pt idx="42">
                  <c:v>0.975</c:v>
                </c:pt>
                <c:pt idx="43">
                  <c:v>0.975</c:v>
                </c:pt>
                <c:pt idx="44">
                  <c:v>0.975</c:v>
                </c:pt>
                <c:pt idx="45">
                  <c:v>0.975</c:v>
                </c:pt>
                <c:pt idx="46">
                  <c:v>0.975</c:v>
                </c:pt>
                <c:pt idx="47">
                  <c:v>0.975</c:v>
                </c:pt>
                <c:pt idx="48">
                  <c:v>0.975</c:v>
                </c:pt>
                <c:pt idx="49">
                  <c:v>0.975</c:v>
                </c:pt>
                <c:pt idx="50">
                  <c:v>0.975</c:v>
                </c:pt>
                <c:pt idx="51">
                  <c:v>0.975</c:v>
                </c:pt>
                <c:pt idx="52">
                  <c:v>0.975</c:v>
                </c:pt>
                <c:pt idx="53">
                  <c:v>0.95</c:v>
                </c:pt>
                <c:pt idx="54">
                  <c:v>0.95</c:v>
                </c:pt>
                <c:pt idx="55">
                  <c:v>0.925</c:v>
                </c:pt>
                <c:pt idx="56">
                  <c:v>0.925</c:v>
                </c:pt>
                <c:pt idx="57">
                  <c:v>0.925</c:v>
                </c:pt>
                <c:pt idx="58">
                  <c:v>0.925</c:v>
                </c:pt>
                <c:pt idx="59">
                  <c:v>0.8875</c:v>
                </c:pt>
                <c:pt idx="60">
                  <c:v>0.8875</c:v>
                </c:pt>
                <c:pt idx="61">
                  <c:v>0.8875</c:v>
                </c:pt>
                <c:pt idx="62">
                  <c:v>0.8875</c:v>
                </c:pt>
                <c:pt idx="63">
                  <c:v>0.8875</c:v>
                </c:pt>
                <c:pt idx="64">
                  <c:v>0.8875</c:v>
                </c:pt>
                <c:pt idx="65">
                  <c:v>0.9125</c:v>
                </c:pt>
                <c:pt idx="66">
                  <c:v>0.9125</c:v>
                </c:pt>
                <c:pt idx="67">
                  <c:v>0.9125</c:v>
                </c:pt>
                <c:pt idx="68">
                  <c:v>0.9125</c:v>
                </c:pt>
                <c:pt idx="69">
                  <c:v>0.9125</c:v>
                </c:pt>
                <c:pt idx="70">
                  <c:v>0.9125</c:v>
                </c:pt>
                <c:pt idx="71">
                  <c:v>0.8875</c:v>
                </c:pt>
                <c:pt idx="72">
                  <c:v>0.8875</c:v>
                </c:pt>
                <c:pt idx="73">
                  <c:v>0.9</c:v>
                </c:pt>
                <c:pt idx="74">
                  <c:v>0.98</c:v>
                </c:pt>
                <c:pt idx="75">
                  <c:v>0.98</c:v>
                </c:pt>
                <c:pt idx="76">
                  <c:v>0.98</c:v>
                </c:pt>
                <c:pt idx="77">
                  <c:v>0.98</c:v>
                </c:pt>
                <c:pt idx="78">
                  <c:v>0.98</c:v>
                </c:pt>
                <c:pt idx="79">
                  <c:v>0.75</c:v>
                </c:pt>
                <c:pt idx="80">
                  <c:v>0.75</c:v>
                </c:pt>
                <c:pt idx="81">
                  <c:v>0.75</c:v>
                </c:pt>
                <c:pt idx="82">
                  <c:v>0.75</c:v>
                </c:pt>
                <c:pt idx="83">
                  <c:v>0.75</c:v>
                </c:pt>
                <c:pt idx="84">
                  <c:v>0.6</c:v>
                </c:pt>
                <c:pt idx="85">
                  <c:v>0.6</c:v>
                </c:pt>
                <c:pt idx="86">
                  <c:v>0.6</c:v>
                </c:pt>
                <c:pt idx="87">
                  <c:v>0.6</c:v>
                </c:pt>
                <c:pt idx="88">
                  <c:v>0.4</c:v>
                </c:pt>
                <c:pt idx="89">
                  <c:v>0.4</c:v>
                </c:pt>
                <c:pt idx="90">
                  <c:v>0.4</c:v>
                </c:pt>
                <c:pt idx="91">
                  <c:v>0.4</c:v>
                </c:pt>
                <c:pt idx="92">
                  <c:v>0.4</c:v>
                </c:pt>
                <c:pt idx="93">
                  <c:v>0.4</c:v>
                </c:pt>
                <c:pt idx="94">
                  <c:v>0.4</c:v>
                </c:pt>
                <c:pt idx="95">
                  <c:v>0.4</c:v>
                </c:pt>
                <c:pt idx="96">
                  <c:v>0.4</c:v>
                </c:pt>
                <c:pt idx="97">
                  <c:v>0.4</c:v>
                </c:pt>
                <c:pt idx="98">
                  <c:v>0.4</c:v>
                </c:pt>
                <c:pt idx="99">
                  <c:v>0.4</c:v>
                </c:pt>
                <c:pt idx="100">
                  <c:v>0.4</c:v>
                </c:pt>
                <c:pt idx="101">
                  <c:v>0.4</c:v>
                </c:pt>
                <c:pt idx="102">
                  <c:v>0.4</c:v>
                </c:pt>
                <c:pt idx="103">
                  <c:v>0.4</c:v>
                </c:pt>
                <c:pt idx="104">
                  <c:v>0.4</c:v>
                </c:pt>
                <c:pt idx="105">
                  <c:v>0.4</c:v>
                </c:pt>
                <c:pt idx="106">
                  <c:v>0.4</c:v>
                </c:pt>
                <c:pt idx="107">
                  <c:v>0.4</c:v>
                </c:pt>
                <c:pt idx="108">
                  <c:v>0.4</c:v>
                </c:pt>
                <c:pt idx="109">
                  <c:v>0.4</c:v>
                </c:pt>
                <c:pt idx="110">
                  <c:v>0.5</c:v>
                </c:pt>
                <c:pt idx="111">
                  <c:v>0.5</c:v>
                </c:pt>
              </c:numCache>
            </c:numRef>
          </c:val>
          <c:smooth val="0"/>
        </c:ser>
        <c:ser>
          <c:idx val="1"/>
          <c:order val="2"/>
          <c:tx>
            <c:v>France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DataFig3_JEP!$A$10:$A$121</c:f>
              <c:numCache>
                <c:formatCode>General</c:formatCode>
                <c:ptCount val="112"/>
                <c:pt idx="0">
                  <c:v>1900.0</c:v>
                </c:pt>
                <c:pt idx="5">
                  <c:v>1905.0</c:v>
                </c:pt>
                <c:pt idx="10">
                  <c:v>1910.0</c:v>
                </c:pt>
                <c:pt idx="15">
                  <c:v>1915.0</c:v>
                </c:pt>
                <c:pt idx="20">
                  <c:v>1920.0</c:v>
                </c:pt>
                <c:pt idx="25">
                  <c:v>1925.0</c:v>
                </c:pt>
                <c:pt idx="30">
                  <c:v>1930.0</c:v>
                </c:pt>
                <c:pt idx="35">
                  <c:v>1935.0</c:v>
                </c:pt>
                <c:pt idx="40">
                  <c:v>1940.0</c:v>
                </c:pt>
                <c:pt idx="45">
                  <c:v>1945.0</c:v>
                </c:pt>
                <c:pt idx="50">
                  <c:v>1950.0</c:v>
                </c:pt>
                <c:pt idx="55">
                  <c:v>1955.0</c:v>
                </c:pt>
                <c:pt idx="60">
                  <c:v>1960.0</c:v>
                </c:pt>
                <c:pt idx="65">
                  <c:v>1965.0</c:v>
                </c:pt>
                <c:pt idx="70">
                  <c:v>1970.0</c:v>
                </c:pt>
                <c:pt idx="75">
                  <c:v>1975.0</c:v>
                </c:pt>
                <c:pt idx="80">
                  <c:v>1980.0</c:v>
                </c:pt>
                <c:pt idx="85">
                  <c:v>1985.0</c:v>
                </c:pt>
                <c:pt idx="90">
                  <c:v>1990.0</c:v>
                </c:pt>
                <c:pt idx="95">
                  <c:v>1995.0</c:v>
                </c:pt>
                <c:pt idx="100">
                  <c:v>2000.0</c:v>
                </c:pt>
                <c:pt idx="105">
                  <c:v>2005.0</c:v>
                </c:pt>
                <c:pt idx="110">
                  <c:v>2010.0</c:v>
                </c:pt>
              </c:numCache>
            </c:numRef>
          </c:cat>
          <c:val>
            <c:numRef>
              <c:f>DataFig3_JEP!$F$10:$F$121</c:f>
              <c:numCache>
                <c:formatCode>0%</c:formatCode>
                <c:ptCount val="11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0.02</c:v>
                </c:pt>
                <c:pt idx="16">
                  <c:v>0.1</c:v>
                </c:pt>
                <c:pt idx="17">
                  <c:v>0.2</c:v>
                </c:pt>
                <c:pt idx="18">
                  <c:v>0.2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0.6</c:v>
                </c:pt>
                <c:pt idx="24">
                  <c:v>0.72</c:v>
                </c:pt>
                <c:pt idx="25">
                  <c:v>0.6</c:v>
                </c:pt>
                <c:pt idx="26">
                  <c:v>0.3</c:v>
                </c:pt>
                <c:pt idx="27">
                  <c:v>0.3</c:v>
                </c:pt>
                <c:pt idx="28">
                  <c:v>0.3333</c:v>
                </c:pt>
                <c:pt idx="29">
                  <c:v>0.3333</c:v>
                </c:pt>
                <c:pt idx="30">
                  <c:v>0.3333</c:v>
                </c:pt>
                <c:pt idx="31">
                  <c:v>0.3333</c:v>
                </c:pt>
                <c:pt idx="32">
                  <c:v>0.3667</c:v>
                </c:pt>
                <c:pt idx="33">
                  <c:v>0.3667</c:v>
                </c:pt>
                <c:pt idx="34">
                  <c:v>0.3</c:v>
                </c:pt>
                <c:pt idx="35">
                  <c:v>0.36</c:v>
                </c:pt>
                <c:pt idx="36">
                  <c:v>0.48</c:v>
                </c:pt>
                <c:pt idx="37">
                  <c:v>0.5184</c:v>
                </c:pt>
                <c:pt idx="38">
                  <c:v>0.53332</c:v>
                </c:pt>
                <c:pt idx="39">
                  <c:v>0.53332</c:v>
                </c:pt>
                <c:pt idx="40">
                  <c:v>0.53332</c:v>
                </c:pt>
                <c:pt idx="41">
                  <c:v>0.6</c:v>
                </c:pt>
                <c:pt idx="42">
                  <c:v>0.7</c:v>
                </c:pt>
                <c:pt idx="43">
                  <c:v>0.7</c:v>
                </c:pt>
                <c:pt idx="44">
                  <c:v>0.7</c:v>
                </c:pt>
                <c:pt idx="45">
                  <c:v>0.6</c:v>
                </c:pt>
                <c:pt idx="46">
                  <c:v>0.6</c:v>
                </c:pt>
                <c:pt idx="47">
                  <c:v>0.72</c:v>
                </c:pt>
                <c:pt idx="48">
                  <c:v>0.6</c:v>
                </c:pt>
                <c:pt idx="49">
                  <c:v>0.6</c:v>
                </c:pt>
                <c:pt idx="50">
                  <c:v>0.6</c:v>
                </c:pt>
                <c:pt idx="51">
                  <c:v>0.6</c:v>
                </c:pt>
                <c:pt idx="52">
                  <c:v>0.6</c:v>
                </c:pt>
                <c:pt idx="53">
                  <c:v>0.6</c:v>
                </c:pt>
                <c:pt idx="54">
                  <c:v>0.6</c:v>
                </c:pt>
                <c:pt idx="55">
                  <c:v>0.66</c:v>
                </c:pt>
                <c:pt idx="56">
                  <c:v>0.66</c:v>
                </c:pt>
                <c:pt idx="57">
                  <c:v>0.66</c:v>
                </c:pt>
                <c:pt idx="58">
                  <c:v>0.66</c:v>
                </c:pt>
                <c:pt idx="59">
                  <c:v>0.66</c:v>
                </c:pt>
                <c:pt idx="60">
                  <c:v>0.66</c:v>
                </c:pt>
                <c:pt idx="61">
                  <c:v>0.63</c:v>
                </c:pt>
                <c:pt idx="62">
                  <c:v>0.63</c:v>
                </c:pt>
                <c:pt idx="63">
                  <c:v>0.64575</c:v>
                </c:pt>
                <c:pt idx="64">
                  <c:v>0.63</c:v>
                </c:pt>
                <c:pt idx="65">
                  <c:v>0.63</c:v>
                </c:pt>
                <c:pt idx="66">
                  <c:v>0.65</c:v>
                </c:pt>
                <c:pt idx="67">
                  <c:v>0.66</c:v>
                </c:pt>
                <c:pt idx="68">
                  <c:v>0.66</c:v>
                </c:pt>
                <c:pt idx="69">
                  <c:v>0.645</c:v>
                </c:pt>
                <c:pt idx="70">
                  <c:v>0.618</c:v>
                </c:pt>
                <c:pt idx="71">
                  <c:v>0.612</c:v>
                </c:pt>
                <c:pt idx="72">
                  <c:v>0.6</c:v>
                </c:pt>
                <c:pt idx="73">
                  <c:v>0.6</c:v>
                </c:pt>
                <c:pt idx="74">
                  <c:v>0.6</c:v>
                </c:pt>
                <c:pt idx="75">
                  <c:v>0.6</c:v>
                </c:pt>
                <c:pt idx="76">
                  <c:v>0.6</c:v>
                </c:pt>
                <c:pt idx="77">
                  <c:v>0.6</c:v>
                </c:pt>
                <c:pt idx="78">
                  <c:v>0.6</c:v>
                </c:pt>
                <c:pt idx="79">
                  <c:v>0.6</c:v>
                </c:pt>
                <c:pt idx="80">
                  <c:v>0.66</c:v>
                </c:pt>
                <c:pt idx="81">
                  <c:v>0.66</c:v>
                </c:pt>
                <c:pt idx="82">
                  <c:v>0.6955</c:v>
                </c:pt>
                <c:pt idx="83">
                  <c:v>0.702</c:v>
                </c:pt>
                <c:pt idx="84">
                  <c:v>0.6695</c:v>
                </c:pt>
                <c:pt idx="85">
                  <c:v>0.65</c:v>
                </c:pt>
                <c:pt idx="86">
                  <c:v>0.58</c:v>
                </c:pt>
                <c:pt idx="87">
                  <c:v>0.568</c:v>
                </c:pt>
                <c:pt idx="88">
                  <c:v>0.568</c:v>
                </c:pt>
                <c:pt idx="89">
                  <c:v>0.568</c:v>
                </c:pt>
                <c:pt idx="90">
                  <c:v>0.568</c:v>
                </c:pt>
                <c:pt idx="91">
                  <c:v>0.579</c:v>
                </c:pt>
                <c:pt idx="92">
                  <c:v>0.579</c:v>
                </c:pt>
                <c:pt idx="93">
                  <c:v>0.592</c:v>
                </c:pt>
                <c:pt idx="94">
                  <c:v>0.592</c:v>
                </c:pt>
                <c:pt idx="95">
                  <c:v>0.592</c:v>
                </c:pt>
                <c:pt idx="96">
                  <c:v>0.579</c:v>
                </c:pt>
                <c:pt idx="97">
                  <c:v>0.579</c:v>
                </c:pt>
                <c:pt idx="98">
                  <c:v>0.62</c:v>
                </c:pt>
                <c:pt idx="99">
                  <c:v>0.62</c:v>
                </c:pt>
                <c:pt idx="100">
                  <c:v>0.6125</c:v>
                </c:pt>
                <c:pt idx="101">
                  <c:v>0.6075</c:v>
                </c:pt>
                <c:pt idx="102">
                  <c:v>0.5758</c:v>
                </c:pt>
                <c:pt idx="103">
                  <c:v>0.5609</c:v>
                </c:pt>
                <c:pt idx="104">
                  <c:v>0.5609</c:v>
                </c:pt>
                <c:pt idx="105">
                  <c:v>0.5609</c:v>
                </c:pt>
                <c:pt idx="106">
                  <c:v>0.48</c:v>
                </c:pt>
                <c:pt idx="107">
                  <c:v>0.48</c:v>
                </c:pt>
                <c:pt idx="108">
                  <c:v>0.48</c:v>
                </c:pt>
                <c:pt idx="109">
                  <c:v>0.48</c:v>
                </c:pt>
                <c:pt idx="110">
                  <c:v>0.49</c:v>
                </c:pt>
                <c:pt idx="111">
                  <c:v>0.49</c:v>
                </c:pt>
              </c:numCache>
            </c:numRef>
          </c:val>
          <c:smooth val="0"/>
        </c:ser>
        <c:ser>
          <c:idx val="2"/>
          <c:order val="3"/>
          <c:tx>
            <c:v>Germany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DataFig3_JEP!$A$10:$A$121</c:f>
              <c:numCache>
                <c:formatCode>General</c:formatCode>
                <c:ptCount val="112"/>
                <c:pt idx="0">
                  <c:v>1900.0</c:v>
                </c:pt>
                <c:pt idx="5">
                  <c:v>1905.0</c:v>
                </c:pt>
                <c:pt idx="10">
                  <c:v>1910.0</c:v>
                </c:pt>
                <c:pt idx="15">
                  <c:v>1915.0</c:v>
                </c:pt>
                <c:pt idx="20">
                  <c:v>1920.0</c:v>
                </c:pt>
                <c:pt idx="25">
                  <c:v>1925.0</c:v>
                </c:pt>
                <c:pt idx="30">
                  <c:v>1930.0</c:v>
                </c:pt>
                <c:pt idx="35">
                  <c:v>1935.0</c:v>
                </c:pt>
                <c:pt idx="40">
                  <c:v>1940.0</c:v>
                </c:pt>
                <c:pt idx="45">
                  <c:v>1945.0</c:v>
                </c:pt>
                <c:pt idx="50">
                  <c:v>1950.0</c:v>
                </c:pt>
                <c:pt idx="55">
                  <c:v>1955.0</c:v>
                </c:pt>
                <c:pt idx="60">
                  <c:v>1960.0</c:v>
                </c:pt>
                <c:pt idx="65">
                  <c:v>1965.0</c:v>
                </c:pt>
                <c:pt idx="70">
                  <c:v>1970.0</c:v>
                </c:pt>
                <c:pt idx="75">
                  <c:v>1975.0</c:v>
                </c:pt>
                <c:pt idx="80">
                  <c:v>1980.0</c:v>
                </c:pt>
                <c:pt idx="85">
                  <c:v>1985.0</c:v>
                </c:pt>
                <c:pt idx="90">
                  <c:v>1990.0</c:v>
                </c:pt>
                <c:pt idx="95">
                  <c:v>1995.0</c:v>
                </c:pt>
                <c:pt idx="100">
                  <c:v>2000.0</c:v>
                </c:pt>
                <c:pt idx="105">
                  <c:v>2005.0</c:v>
                </c:pt>
                <c:pt idx="110">
                  <c:v>2010.0</c:v>
                </c:pt>
              </c:numCache>
            </c:numRef>
          </c:cat>
          <c:val>
            <c:numRef>
              <c:f>DataFig3_JEP!$E$10:$E$121</c:f>
              <c:numCache>
                <c:formatCode>0%</c:formatCode>
                <c:ptCount val="112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  <c:pt idx="3">
                  <c:v>0.03</c:v>
                </c:pt>
                <c:pt idx="4">
                  <c:v>0.03</c:v>
                </c:pt>
                <c:pt idx="5">
                  <c:v>0.03</c:v>
                </c:pt>
                <c:pt idx="6">
                  <c:v>0.03</c:v>
                </c:pt>
                <c:pt idx="7">
                  <c:v>0.03</c:v>
                </c:pt>
                <c:pt idx="8">
                  <c:v>0.03</c:v>
                </c:pt>
                <c:pt idx="9">
                  <c:v>0.03</c:v>
                </c:pt>
                <c:pt idx="10">
                  <c:v>0.03</c:v>
                </c:pt>
                <c:pt idx="11">
                  <c:v>0.03</c:v>
                </c:pt>
                <c:pt idx="12">
                  <c:v>0.03</c:v>
                </c:pt>
                <c:pt idx="13">
                  <c:v>0.03</c:v>
                </c:pt>
                <c:pt idx="14">
                  <c:v>0.04</c:v>
                </c:pt>
                <c:pt idx="15">
                  <c:v>0.04</c:v>
                </c:pt>
                <c:pt idx="16">
                  <c:v>0.04</c:v>
                </c:pt>
                <c:pt idx="17">
                  <c:v>0.04</c:v>
                </c:pt>
                <c:pt idx="18">
                  <c:v>0.2</c:v>
                </c:pt>
                <c:pt idx="19">
                  <c:v>0.3</c:v>
                </c:pt>
                <c:pt idx="20">
                  <c:v>0.4</c:v>
                </c:pt>
                <c:pt idx="21">
                  <c:v>0.4</c:v>
                </c:pt>
                <c:pt idx="22">
                  <c:v>0.4</c:v>
                </c:pt>
                <c:pt idx="23">
                  <c:v>0.4</c:v>
                </c:pt>
                <c:pt idx="24">
                  <c:v>0.4</c:v>
                </c:pt>
                <c:pt idx="25">
                  <c:v>0.4</c:v>
                </c:pt>
                <c:pt idx="26">
                  <c:v>0.4</c:v>
                </c:pt>
                <c:pt idx="27">
                  <c:v>0.4</c:v>
                </c:pt>
                <c:pt idx="28">
                  <c:v>0.4</c:v>
                </c:pt>
                <c:pt idx="29">
                  <c:v>0.4</c:v>
                </c:pt>
                <c:pt idx="30">
                  <c:v>0.4</c:v>
                </c:pt>
                <c:pt idx="31">
                  <c:v>0.4</c:v>
                </c:pt>
                <c:pt idx="32">
                  <c:v>0.4</c:v>
                </c:pt>
                <c:pt idx="33">
                  <c:v>0.4</c:v>
                </c:pt>
                <c:pt idx="34">
                  <c:v>0.5</c:v>
                </c:pt>
                <c:pt idx="35">
                  <c:v>0.5</c:v>
                </c:pt>
                <c:pt idx="36">
                  <c:v>0.5</c:v>
                </c:pt>
                <c:pt idx="37">
                  <c:v>0.5</c:v>
                </c:pt>
                <c:pt idx="38">
                  <c:v>0.5</c:v>
                </c:pt>
                <c:pt idx="39">
                  <c:v>0.6</c:v>
                </c:pt>
                <c:pt idx="40">
                  <c:v>0.6</c:v>
                </c:pt>
                <c:pt idx="41">
                  <c:v>0.6</c:v>
                </c:pt>
                <c:pt idx="42">
                  <c:v>0.6</c:v>
                </c:pt>
                <c:pt idx="43">
                  <c:v>0.6</c:v>
                </c:pt>
                <c:pt idx="44">
                  <c:v>0.6</c:v>
                </c:pt>
                <c:pt idx="45">
                  <c:v>0.6</c:v>
                </c:pt>
                <c:pt idx="46">
                  <c:v>0.9</c:v>
                </c:pt>
                <c:pt idx="47">
                  <c:v>0.9</c:v>
                </c:pt>
                <c:pt idx="48">
                  <c:v>0.9</c:v>
                </c:pt>
                <c:pt idx="49">
                  <c:v>0.75</c:v>
                </c:pt>
                <c:pt idx="50">
                  <c:v>0.75</c:v>
                </c:pt>
                <c:pt idx="51">
                  <c:v>0.75</c:v>
                </c:pt>
                <c:pt idx="52">
                  <c:v>0.75</c:v>
                </c:pt>
                <c:pt idx="53">
                  <c:v>0.66</c:v>
                </c:pt>
                <c:pt idx="54">
                  <c:v>0.6</c:v>
                </c:pt>
                <c:pt idx="55">
                  <c:v>0.53</c:v>
                </c:pt>
                <c:pt idx="56">
                  <c:v>0.53</c:v>
                </c:pt>
                <c:pt idx="57">
                  <c:v>0.53</c:v>
                </c:pt>
                <c:pt idx="58">
                  <c:v>0.53</c:v>
                </c:pt>
                <c:pt idx="59">
                  <c:v>0.53</c:v>
                </c:pt>
                <c:pt idx="60">
                  <c:v>0.53</c:v>
                </c:pt>
                <c:pt idx="61">
                  <c:v>0.53</c:v>
                </c:pt>
                <c:pt idx="62">
                  <c:v>0.53</c:v>
                </c:pt>
                <c:pt idx="63">
                  <c:v>0.53</c:v>
                </c:pt>
                <c:pt idx="64">
                  <c:v>0.53</c:v>
                </c:pt>
                <c:pt idx="65">
                  <c:v>0.53</c:v>
                </c:pt>
                <c:pt idx="66">
                  <c:v>0.53</c:v>
                </c:pt>
                <c:pt idx="67">
                  <c:v>0.53</c:v>
                </c:pt>
                <c:pt idx="68">
                  <c:v>0.53</c:v>
                </c:pt>
                <c:pt idx="69">
                  <c:v>0.53</c:v>
                </c:pt>
                <c:pt idx="70">
                  <c:v>0.53</c:v>
                </c:pt>
                <c:pt idx="71">
                  <c:v>0.53</c:v>
                </c:pt>
                <c:pt idx="72">
                  <c:v>0.53</c:v>
                </c:pt>
                <c:pt idx="73">
                  <c:v>0.53</c:v>
                </c:pt>
                <c:pt idx="74">
                  <c:v>0.53</c:v>
                </c:pt>
                <c:pt idx="75">
                  <c:v>0.56</c:v>
                </c:pt>
                <c:pt idx="76">
                  <c:v>0.56</c:v>
                </c:pt>
                <c:pt idx="77">
                  <c:v>0.56</c:v>
                </c:pt>
                <c:pt idx="78">
                  <c:v>0.56</c:v>
                </c:pt>
                <c:pt idx="79">
                  <c:v>0.56</c:v>
                </c:pt>
                <c:pt idx="80">
                  <c:v>0.56</c:v>
                </c:pt>
                <c:pt idx="81">
                  <c:v>0.56</c:v>
                </c:pt>
                <c:pt idx="82">
                  <c:v>0.56</c:v>
                </c:pt>
                <c:pt idx="83">
                  <c:v>0.56</c:v>
                </c:pt>
                <c:pt idx="84">
                  <c:v>0.56</c:v>
                </c:pt>
                <c:pt idx="85">
                  <c:v>0.56</c:v>
                </c:pt>
                <c:pt idx="86">
                  <c:v>0.56</c:v>
                </c:pt>
                <c:pt idx="87">
                  <c:v>0.56</c:v>
                </c:pt>
                <c:pt idx="88">
                  <c:v>0.56</c:v>
                </c:pt>
                <c:pt idx="89">
                  <c:v>0.56</c:v>
                </c:pt>
                <c:pt idx="90">
                  <c:v>0.53</c:v>
                </c:pt>
                <c:pt idx="91">
                  <c:v>0.53</c:v>
                </c:pt>
                <c:pt idx="92">
                  <c:v>0.53</c:v>
                </c:pt>
                <c:pt idx="93">
                  <c:v>0.53</c:v>
                </c:pt>
                <c:pt idx="94">
                  <c:v>0.53</c:v>
                </c:pt>
                <c:pt idx="95">
                  <c:v>0.53</c:v>
                </c:pt>
                <c:pt idx="96">
                  <c:v>0.53</c:v>
                </c:pt>
                <c:pt idx="97">
                  <c:v>0.53</c:v>
                </c:pt>
                <c:pt idx="98">
                  <c:v>0.53</c:v>
                </c:pt>
                <c:pt idx="99">
                  <c:v>0.53</c:v>
                </c:pt>
                <c:pt idx="100">
                  <c:v>0.51</c:v>
                </c:pt>
                <c:pt idx="101">
                  <c:v>0.485</c:v>
                </c:pt>
                <c:pt idx="102">
                  <c:v>0.485</c:v>
                </c:pt>
                <c:pt idx="103">
                  <c:v>0.485</c:v>
                </c:pt>
                <c:pt idx="104">
                  <c:v>0.45</c:v>
                </c:pt>
                <c:pt idx="105">
                  <c:v>0.42</c:v>
                </c:pt>
                <c:pt idx="106">
                  <c:v>0.42</c:v>
                </c:pt>
                <c:pt idx="107">
                  <c:v>0.45</c:v>
                </c:pt>
                <c:pt idx="108">
                  <c:v>0.45</c:v>
                </c:pt>
                <c:pt idx="109">
                  <c:v>0.45</c:v>
                </c:pt>
                <c:pt idx="110">
                  <c:v>0.45</c:v>
                </c:pt>
                <c:pt idx="111">
                  <c:v>0.45</c:v>
                </c:pt>
              </c:numCache>
            </c:numRef>
          </c:val>
          <c:smooth val="0"/>
        </c:ser>
        <c:ser>
          <c:idx val="4"/>
          <c:order val="4"/>
          <c:tx>
            <c:v>Japan</c:v>
          </c:tx>
          <c:spPr>
            <a:ln w="22225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8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DataFig3_JEP!$A$10:$A$121</c:f>
              <c:numCache>
                <c:formatCode>General</c:formatCode>
                <c:ptCount val="112"/>
                <c:pt idx="0">
                  <c:v>1900.0</c:v>
                </c:pt>
                <c:pt idx="5">
                  <c:v>1905.0</c:v>
                </c:pt>
                <c:pt idx="10">
                  <c:v>1910.0</c:v>
                </c:pt>
                <c:pt idx="15">
                  <c:v>1915.0</c:v>
                </c:pt>
                <c:pt idx="20">
                  <c:v>1920.0</c:v>
                </c:pt>
                <c:pt idx="25">
                  <c:v>1925.0</c:v>
                </c:pt>
                <c:pt idx="30">
                  <c:v>1930.0</c:v>
                </c:pt>
                <c:pt idx="35">
                  <c:v>1935.0</c:v>
                </c:pt>
                <c:pt idx="40">
                  <c:v>1940.0</c:v>
                </c:pt>
                <c:pt idx="45">
                  <c:v>1945.0</c:v>
                </c:pt>
                <c:pt idx="50">
                  <c:v>1950.0</c:v>
                </c:pt>
                <c:pt idx="55">
                  <c:v>1955.0</c:v>
                </c:pt>
                <c:pt idx="60">
                  <c:v>1960.0</c:v>
                </c:pt>
                <c:pt idx="65">
                  <c:v>1965.0</c:v>
                </c:pt>
                <c:pt idx="70">
                  <c:v>1970.0</c:v>
                </c:pt>
                <c:pt idx="75">
                  <c:v>1975.0</c:v>
                </c:pt>
                <c:pt idx="80">
                  <c:v>1980.0</c:v>
                </c:pt>
                <c:pt idx="85">
                  <c:v>1985.0</c:v>
                </c:pt>
                <c:pt idx="90">
                  <c:v>1990.0</c:v>
                </c:pt>
                <c:pt idx="95">
                  <c:v>1995.0</c:v>
                </c:pt>
                <c:pt idx="100">
                  <c:v>2000.0</c:v>
                </c:pt>
                <c:pt idx="105">
                  <c:v>2005.0</c:v>
                </c:pt>
                <c:pt idx="110">
                  <c:v>2010.0</c:v>
                </c:pt>
              </c:numCache>
            </c:numRef>
          </c:cat>
          <c:val>
            <c:numRef>
              <c:f>DataFig3_JEP!$P$10:$P$121</c:f>
              <c:numCache>
                <c:formatCode>0%</c:formatCode>
                <c:ptCount val="112"/>
                <c:pt idx="0">
                  <c:v>0.055</c:v>
                </c:pt>
                <c:pt idx="1">
                  <c:v>0.055</c:v>
                </c:pt>
                <c:pt idx="2">
                  <c:v>0.055</c:v>
                </c:pt>
                <c:pt idx="3">
                  <c:v>0.0935</c:v>
                </c:pt>
                <c:pt idx="4">
                  <c:v>0.2035</c:v>
                </c:pt>
                <c:pt idx="5">
                  <c:v>0.2035</c:v>
                </c:pt>
                <c:pt idx="6">
                  <c:v>0.2035</c:v>
                </c:pt>
                <c:pt idx="7">
                  <c:v>0.2035</c:v>
                </c:pt>
                <c:pt idx="8">
                  <c:v>0.2035</c:v>
                </c:pt>
                <c:pt idx="9">
                  <c:v>0.2035</c:v>
                </c:pt>
                <c:pt idx="10">
                  <c:v>0.2035</c:v>
                </c:pt>
                <c:pt idx="11">
                  <c:v>0.2035</c:v>
                </c:pt>
                <c:pt idx="12">
                  <c:v>0.22</c:v>
                </c:pt>
                <c:pt idx="13">
                  <c:v>0.22</c:v>
                </c:pt>
                <c:pt idx="14">
                  <c:v>0.22</c:v>
                </c:pt>
                <c:pt idx="15">
                  <c:v>0.22</c:v>
                </c:pt>
                <c:pt idx="16">
                  <c:v>0.22</c:v>
                </c:pt>
                <c:pt idx="17">
                  <c:v>0.3</c:v>
                </c:pt>
                <c:pt idx="18">
                  <c:v>0.3</c:v>
                </c:pt>
                <c:pt idx="19">
                  <c:v>0.36</c:v>
                </c:pt>
                <c:pt idx="20">
                  <c:v>0.36</c:v>
                </c:pt>
                <c:pt idx="21">
                  <c:v>0.36</c:v>
                </c:pt>
                <c:pt idx="22">
                  <c:v>0.36</c:v>
                </c:pt>
                <c:pt idx="23">
                  <c:v>0.36</c:v>
                </c:pt>
                <c:pt idx="24">
                  <c:v>0.36</c:v>
                </c:pt>
                <c:pt idx="25">
                  <c:v>0.36</c:v>
                </c:pt>
                <c:pt idx="26">
                  <c:v>0.36</c:v>
                </c:pt>
                <c:pt idx="27">
                  <c:v>0.36</c:v>
                </c:pt>
                <c:pt idx="28">
                  <c:v>0.36</c:v>
                </c:pt>
                <c:pt idx="29">
                  <c:v>0.36</c:v>
                </c:pt>
                <c:pt idx="30">
                  <c:v>0.36</c:v>
                </c:pt>
                <c:pt idx="31">
                  <c:v>0.36</c:v>
                </c:pt>
                <c:pt idx="32">
                  <c:v>0.36</c:v>
                </c:pt>
                <c:pt idx="33">
                  <c:v>0.36</c:v>
                </c:pt>
                <c:pt idx="34">
                  <c:v>0.36</c:v>
                </c:pt>
                <c:pt idx="35">
                  <c:v>0.36</c:v>
                </c:pt>
                <c:pt idx="36">
                  <c:v>0.6579</c:v>
                </c:pt>
                <c:pt idx="37">
                  <c:v>0.55</c:v>
                </c:pt>
                <c:pt idx="38">
                  <c:v>0.55</c:v>
                </c:pt>
                <c:pt idx="39">
                  <c:v>0.65</c:v>
                </c:pt>
                <c:pt idx="40">
                  <c:v>0.65</c:v>
                </c:pt>
                <c:pt idx="41">
                  <c:v>0.72</c:v>
                </c:pt>
                <c:pt idx="42">
                  <c:v>0.72</c:v>
                </c:pt>
                <c:pt idx="43">
                  <c:v>0.74</c:v>
                </c:pt>
                <c:pt idx="44">
                  <c:v>0.74</c:v>
                </c:pt>
                <c:pt idx="45">
                  <c:v>0.67</c:v>
                </c:pt>
                <c:pt idx="47">
                  <c:v>0.75</c:v>
                </c:pt>
                <c:pt idx="48">
                  <c:v>0.85</c:v>
                </c:pt>
                <c:pt idx="49">
                  <c:v>0.85</c:v>
                </c:pt>
                <c:pt idx="50">
                  <c:v>0.55</c:v>
                </c:pt>
                <c:pt idx="51">
                  <c:v>0.55</c:v>
                </c:pt>
                <c:pt idx="52">
                  <c:v>0.55</c:v>
                </c:pt>
                <c:pt idx="53">
                  <c:v>0.65</c:v>
                </c:pt>
                <c:pt idx="54">
                  <c:v>0.65</c:v>
                </c:pt>
                <c:pt idx="55">
                  <c:v>0.65</c:v>
                </c:pt>
                <c:pt idx="56">
                  <c:v>0.65</c:v>
                </c:pt>
                <c:pt idx="57">
                  <c:v>0.7</c:v>
                </c:pt>
                <c:pt idx="58">
                  <c:v>0.7</c:v>
                </c:pt>
                <c:pt idx="59">
                  <c:v>0.7</c:v>
                </c:pt>
                <c:pt idx="60">
                  <c:v>0.7</c:v>
                </c:pt>
                <c:pt idx="61">
                  <c:v>0.7</c:v>
                </c:pt>
                <c:pt idx="62">
                  <c:v>0.75</c:v>
                </c:pt>
                <c:pt idx="63">
                  <c:v>0.75</c:v>
                </c:pt>
                <c:pt idx="64">
                  <c:v>0.75</c:v>
                </c:pt>
                <c:pt idx="65">
                  <c:v>0.75</c:v>
                </c:pt>
                <c:pt idx="66">
                  <c:v>0.75</c:v>
                </c:pt>
                <c:pt idx="67">
                  <c:v>0.75</c:v>
                </c:pt>
                <c:pt idx="68">
                  <c:v>0.75</c:v>
                </c:pt>
                <c:pt idx="69">
                  <c:v>0.75</c:v>
                </c:pt>
                <c:pt idx="70">
                  <c:v>0.75</c:v>
                </c:pt>
                <c:pt idx="71">
                  <c:v>0.75</c:v>
                </c:pt>
                <c:pt idx="72">
                  <c:v>0.75</c:v>
                </c:pt>
                <c:pt idx="73">
                  <c:v>0.75</c:v>
                </c:pt>
                <c:pt idx="74">
                  <c:v>0.75</c:v>
                </c:pt>
                <c:pt idx="75">
                  <c:v>0.75</c:v>
                </c:pt>
                <c:pt idx="76">
                  <c:v>0.75</c:v>
                </c:pt>
                <c:pt idx="77">
                  <c:v>0.75</c:v>
                </c:pt>
                <c:pt idx="78">
                  <c:v>0.75</c:v>
                </c:pt>
                <c:pt idx="79">
                  <c:v>0.75</c:v>
                </c:pt>
                <c:pt idx="80">
                  <c:v>0.75</c:v>
                </c:pt>
                <c:pt idx="81">
                  <c:v>0.75</c:v>
                </c:pt>
                <c:pt idx="82">
                  <c:v>0.75</c:v>
                </c:pt>
                <c:pt idx="83">
                  <c:v>0.75</c:v>
                </c:pt>
                <c:pt idx="84">
                  <c:v>0.7</c:v>
                </c:pt>
                <c:pt idx="85">
                  <c:v>0.7</c:v>
                </c:pt>
                <c:pt idx="86">
                  <c:v>0.7</c:v>
                </c:pt>
                <c:pt idx="87">
                  <c:v>0.6</c:v>
                </c:pt>
                <c:pt idx="88">
                  <c:v>0.6</c:v>
                </c:pt>
                <c:pt idx="89">
                  <c:v>0.6</c:v>
                </c:pt>
                <c:pt idx="90">
                  <c:v>0.5</c:v>
                </c:pt>
                <c:pt idx="91">
                  <c:v>0.5</c:v>
                </c:pt>
                <c:pt idx="92">
                  <c:v>0.5</c:v>
                </c:pt>
                <c:pt idx="93">
                  <c:v>0.5</c:v>
                </c:pt>
                <c:pt idx="94">
                  <c:v>0.5</c:v>
                </c:pt>
                <c:pt idx="95">
                  <c:v>0.5</c:v>
                </c:pt>
                <c:pt idx="96">
                  <c:v>0.5</c:v>
                </c:pt>
                <c:pt idx="97">
                  <c:v>0.5</c:v>
                </c:pt>
                <c:pt idx="98">
                  <c:v>0.5</c:v>
                </c:pt>
                <c:pt idx="99">
                  <c:v>0.37</c:v>
                </c:pt>
                <c:pt idx="100">
                  <c:v>0.37</c:v>
                </c:pt>
                <c:pt idx="101">
                  <c:v>0.37</c:v>
                </c:pt>
                <c:pt idx="102">
                  <c:v>0.37</c:v>
                </c:pt>
                <c:pt idx="103">
                  <c:v>0.37</c:v>
                </c:pt>
                <c:pt idx="104">
                  <c:v>0.37</c:v>
                </c:pt>
                <c:pt idx="105">
                  <c:v>0.37</c:v>
                </c:pt>
                <c:pt idx="106">
                  <c:v>0.37</c:v>
                </c:pt>
                <c:pt idx="107">
                  <c:v>0.37</c:v>
                </c:pt>
                <c:pt idx="108">
                  <c:v>0.4</c:v>
                </c:pt>
                <c:pt idx="109">
                  <c:v>0.4</c:v>
                </c:pt>
                <c:pt idx="110">
                  <c:v>0.4</c:v>
                </c:pt>
                <c:pt idx="111">
                  <c:v>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7378936"/>
        <c:axId val="2146651608"/>
      </c:lineChart>
      <c:catAx>
        <c:axId val="214737893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146651608"/>
        <c:crossesAt val="0.0"/>
        <c:auto val="1"/>
        <c:lblAlgn val="ctr"/>
        <c:lblOffset val="100"/>
        <c:tickLblSkip val="10"/>
        <c:tickMarkSkip val="10"/>
        <c:noMultiLvlLbl val="0"/>
      </c:catAx>
      <c:valAx>
        <c:axId val="2146651608"/>
        <c:scaling>
          <c:orientation val="minMax"/>
          <c:max val="1.0"/>
          <c:min val="0.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147378936"/>
        <c:crosses val="autoZero"/>
        <c:crossBetween val="midCat"/>
        <c:majorUnit val="0.1"/>
        <c:minorUnit val="0.1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08609271523179"/>
          <c:y val="0.511111461067367"/>
          <c:w val="0.153892736872588"/>
          <c:h val="0.29464304461942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span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7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0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1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2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iketty.pse.ens.fr/capital21c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4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7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5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6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7.png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8.png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9.png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0.png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1.png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1.xls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2.png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3.png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4.png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5.png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6.png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7.png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8.png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10.png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11.png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2.xls"/><Relationship Id="rId4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15.png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29.png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0.png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1.png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2.png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33.png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34.png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35.png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12.png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13.png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3.xls"/><Relationship Id="rId4" Type="http://schemas.openxmlformats.org/officeDocument/2006/relationships/image" Target="../media/image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4.xls"/><Relationship Id="rId4" Type="http://schemas.openxmlformats.org/officeDocument/2006/relationships/image" Target="../media/image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Tokyo, </a:t>
            </a:r>
            <a:r>
              <a:rPr lang="en-US" smtClean="0"/>
              <a:t>January </a:t>
            </a:r>
            <a:r>
              <a:rPr lang="en-US" smtClean="0"/>
              <a:t>30</a:t>
            </a:r>
            <a:r>
              <a:rPr lang="en-US" smtClean="0"/>
              <a:t> </a:t>
            </a:r>
            <a:r>
              <a:rPr lang="en-US" dirty="0" smtClean="0"/>
              <a:t>2015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3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928" t="5557" r="3928" b="5557"/>
                      <a:stretch>
                        <a:fillRect/>
                      </a:stretch>
                    </p:blipFill>
                    <p:spPr bwMode="auto">
                      <a:xfrm>
                        <a:off x="107504" y="0"/>
                        <a:ext cx="9036496" cy="6857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185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3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9528" r="8415" b="11909"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5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611" t="7939" r="5611" b="7939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964488" cy="67413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107504" y="260648"/>
          <a:ext cx="892899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9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8" t="6352" r="4488" b="6352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8569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3" name="Acrobat Document" r:id="rId3" imgW="4534293" imgH="6416596" progId="AcroExch.Document.11">
                  <p:embed/>
                </p:oleObj>
              </mc:Choice>
              <mc:Fallback>
                <p:oleObj name="Acrobat Document" r:id="rId3" imgW="4534293" imgH="6416596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221" b="13464"/>
                      <a:stretch>
                        <a:fillRect/>
                      </a:stretch>
                    </p:blipFill>
                    <p:spPr bwMode="auto">
                      <a:xfrm>
                        <a:off x="1115616" y="116632"/>
                        <a:ext cx="70567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7" name="Acrobat Document" r:id="rId3" imgW="4534293" imgH="6416596" progId="AcroExch.Document.11">
                  <p:embed/>
                </p:oleObj>
              </mc:Choice>
              <mc:Fallback>
                <p:oleObj name="Acrobat Document" r:id="rId3" imgW="4534293" imgH="6416596" progId="AcroExch.Document.11">
                  <p:embed/>
                  <p:pic>
                    <p:nvPicPr>
                      <p:cNvPr id="0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221" b="11221"/>
                      <a:stretch>
                        <a:fillRect/>
                      </a:stretch>
                    </p:blipFill>
                    <p:spPr bwMode="auto">
                      <a:xfrm>
                        <a:off x="1331640" y="116632"/>
                        <a:ext cx="6912768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5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894959"/>
              </p:ext>
            </p:extLst>
          </p:nvPr>
        </p:nvGraphicFramePr>
        <p:xfrm>
          <a:off x="179512" y="332656"/>
          <a:ext cx="8784976" cy="6025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077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9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5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611" t="7939" r="5611" b="7939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964488" cy="67413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9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8" t="6352" r="4488" b="6352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8569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3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8" t="6352" r="4488" b="6352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928992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8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9528" r="8415" b="11909"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" y="116632"/>
                        <a:ext cx="9144000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4" name="Acrobat Document" r:id="rId3" imgW="4663844" imgH="6035563" progId="AcroExch.Document.11">
                  <p:embed/>
                </p:oleObj>
              </mc:Choice>
              <mc:Fallback>
                <p:oleObj name="Acrobat Document" r:id="rId3" imgW="4663844" imgH="6035563" progId="AcroExch.Document.11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8770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928991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7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9036495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7294" b="11909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928991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val="2430576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7294" b="11909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3999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7294" b="11909"/>
                      <a:stretch>
                        <a:fillRect/>
                      </a:stretch>
                    </p:blipFill>
                    <p:spPr bwMode="auto">
                      <a:xfrm>
                        <a:off x="107504" y="0"/>
                        <a:ext cx="8928991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7294" b="11909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3999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7294" b="11909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856983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val="243057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6" name="Worksheet" r:id="rId3" imgW="9250613" imgH="5722661" progId="">
                  <p:embed/>
                </p:oleObj>
              </mc:Choice>
              <mc:Fallback>
                <p:oleObj name="Worksheet" r:id="rId3" imgW="9250613" imgH="5722661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48680"/>
                        <a:ext cx="8496944" cy="56886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977" t="11909" r="8977" b="11909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856983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977" t="12703" r="8977" b="12703"/>
                      <a:stretch>
                        <a:fillRect/>
                      </a:stretch>
                    </p:blipFill>
                    <p:spPr bwMode="auto">
                      <a:xfrm>
                        <a:off x="107504" y="188640"/>
                        <a:ext cx="9036495" cy="66693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538" t="12703" r="9538" b="12703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928992" cy="6624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8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538" t="11909" r="9538" b="13496"/>
                      <a:stretch>
                        <a:fillRect/>
                      </a:stretch>
                    </p:blipFill>
                    <p:spPr bwMode="auto">
                      <a:xfrm>
                        <a:off x="0" y="116632"/>
                        <a:ext cx="9036496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1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49" t="7146" r="5049" b="7146"/>
                      <a:stretch>
                        <a:fillRect/>
                      </a:stretch>
                    </p:blipFill>
                    <p:spPr bwMode="auto">
                      <a:xfrm>
                        <a:off x="251519" y="0"/>
                        <a:ext cx="8892481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5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8" t="6352" r="5049" b="7146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9036496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9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8" t="6352" r="4488" b="6352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8569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" name="Acrobat Document" r:id="rId3" imgW="4534293" imgH="6416596" progId="AcroExch.Document.11">
                  <p:embed/>
                </p:oleObj>
              </mc:Choice>
              <mc:Fallback>
                <p:oleObj name="Acrobat Document" r:id="rId3" imgW="4534293" imgH="6416596" progId="AcroExch.Document.11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221" b="13464"/>
                      <a:stretch>
                        <a:fillRect/>
                      </a:stretch>
                    </p:blipFill>
                    <p:spPr bwMode="auto">
                      <a:xfrm>
                        <a:off x="1115616" y="116632"/>
                        <a:ext cx="70567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3" name="Acrobat Document" r:id="rId3" imgW="4534293" imgH="6416596" progId="AcroExch.Document.11">
                  <p:embed/>
                </p:oleObj>
              </mc:Choice>
              <mc:Fallback>
                <p:oleObj name="Acrobat Document" r:id="rId3" imgW="4534293" imgH="6416596" progId="AcroExch.Document.11">
                  <p:embed/>
                  <p:pic>
                    <p:nvPicPr>
                      <p:cNvPr id="0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221" b="11221"/>
                      <a:stretch>
                        <a:fillRect/>
                      </a:stretch>
                    </p:blipFill>
                    <p:spPr bwMode="auto">
                      <a:xfrm>
                        <a:off x="1331640" y="116632"/>
                        <a:ext cx="6912768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:p14="http://schemas.microsoft.com/office/powerpoint/2010/main" val="409275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1" name="Worksheet" r:id="rId3" imgW="9250613" imgH="5722661" progId="">
                  <p:embed/>
                </p:oleObj>
              </mc:Choice>
              <mc:Fallback>
                <p:oleObj name="Worksheet" r:id="rId3" imgW="9250613" imgH="572266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8640"/>
                        <a:ext cx="8784976" cy="655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5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" y="116632"/>
                        <a:ext cx="9144000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221" t="11909" r="11221" b="15878"/>
                      <a:stretch>
                        <a:fillRect/>
                      </a:stretch>
                    </p:blipFill>
                    <p:spPr bwMode="auto">
                      <a:xfrm>
                        <a:off x="0" y="116632"/>
                        <a:ext cx="8964488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7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8" t="6352" r="5049" b="7146"/>
                      <a:stretch>
                        <a:fillRect/>
                      </a:stretch>
                    </p:blipFill>
                    <p:spPr bwMode="auto">
                      <a:xfrm>
                        <a:off x="251520" y="188640"/>
                        <a:ext cx="8784976" cy="655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6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221" t="11909" r="11221" b="15878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928992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977" b="12703"/>
                      <a:stretch>
                        <a:fillRect/>
                      </a:stretch>
                    </p:blipFill>
                    <p:spPr bwMode="auto">
                      <a:xfrm>
                        <a:off x="251520" y="116632"/>
                        <a:ext cx="8712968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val="40927500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4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9036496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1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8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8569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val="409275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322216"/>
              </p:ext>
            </p:extLst>
          </p:nvPr>
        </p:nvGraphicFramePr>
        <p:xfrm>
          <a:off x="77752" y="404664"/>
          <a:ext cx="903649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77010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6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5" name="Worksheet" r:id="rId3" imgW="9250613" imgH="5722661" progId="">
                  <p:embed/>
                </p:oleObj>
              </mc:Choice>
              <mc:Fallback>
                <p:oleObj name="Worksheet" r:id="rId3" imgW="9250613" imgH="572266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88640"/>
                        <a:ext cx="8606978" cy="6480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51520" y="188640"/>
          <a:ext cx="8712967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29" name="Worksheet" r:id="rId3" imgW="9319263" imgH="5722661" progId="">
                  <p:embed/>
                </p:oleObj>
              </mc:Choice>
              <mc:Fallback>
                <p:oleObj name="Worksheet" r:id="rId3" imgW="9319263" imgH="572266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88640"/>
                        <a:ext cx="8712967" cy="655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8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928" t="5557" r="3928" b="5557"/>
                      <a:stretch>
                        <a:fillRect/>
                      </a:stretch>
                    </p:blipFill>
                    <p:spPr bwMode="auto">
                      <a:xfrm>
                        <a:off x="107504" y="0"/>
                        <a:ext cx="9036496" cy="6857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1857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2866</TotalTime>
  <Words>2125</Words>
  <Application>Microsoft Macintosh PowerPoint</Application>
  <PresentationFormat>Présentation à l'écran (4:3)</PresentationFormat>
  <Paragraphs>120</Paragraphs>
  <Slides>62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62</vt:i4>
      </vt:variant>
    </vt:vector>
  </HeadingPairs>
  <TitlesOfParts>
    <vt:vector size="65" baseType="lpstr">
      <vt:lpstr>Thème Office</vt:lpstr>
      <vt:lpstr>Acrobat Document</vt:lpstr>
      <vt:lpstr>Worksheet</vt:lpstr>
      <vt:lpstr>   Capital in the 21st century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This presentation: three points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This presentation: three points</vt:lpstr>
      <vt:lpstr>1. The return of a wealth-based society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2. The future of wealth concentration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3. Inequality in America (« meritocratic extremism »)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pse cnrs</cp:lastModifiedBy>
  <cp:revision>288</cp:revision>
  <cp:lastPrinted>2015-01-28T07:49:53Z</cp:lastPrinted>
  <dcterms:created xsi:type="dcterms:W3CDTF">2013-09-25T21:11:06Z</dcterms:created>
  <dcterms:modified xsi:type="dcterms:W3CDTF">2015-01-28T07:52:36Z</dcterms:modified>
</cp:coreProperties>
</file>