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97" r:id="rId3"/>
    <p:sldId id="298" r:id="rId4"/>
    <p:sldId id="299" r:id="rId5"/>
    <p:sldId id="300" r:id="rId6"/>
    <p:sldId id="301" r:id="rId7"/>
    <p:sldId id="304" r:id="rId8"/>
    <p:sldId id="303" r:id="rId9"/>
    <p:sldId id="307" r:id="rId10"/>
    <p:sldId id="295" r:id="rId11"/>
    <p:sldId id="289" r:id="rId12"/>
    <p:sldId id="306"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037"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68A6FD-5CDA-4824-BB1B-FC51DB4F8641}" type="datetimeFigureOut">
              <a:rPr lang="fr-FR" smtClean="0"/>
              <a:pPr/>
              <a:t>15/01/2014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790736-EDDB-4EE2-8B56-78B0EB8BD3A5}" type="slidenum">
              <a:rPr lang="fr-FR" smtClean="0"/>
              <a:pPr/>
              <a:t>‹N°›</a:t>
            </a:fld>
            <a:endParaRPr lang="fr-FR"/>
          </a:p>
        </p:txBody>
      </p:sp>
    </p:spTree>
    <p:extLst>
      <p:ext uri="{BB962C8B-B14F-4D97-AF65-F5344CB8AC3E}">
        <p14:creationId xmlns="" xmlns:p14="http://schemas.microsoft.com/office/powerpoint/2010/main" val="3671734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6790736-EDDB-4EE2-8B56-78B0EB8BD3A5}"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E9F69CF-7333-46D9-939E-C4DB8700B22A}" type="datetimeFigureOut">
              <a:rPr lang="fr-FR" smtClean="0"/>
              <a:pPr/>
              <a:t>15/01/2014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0B0C66-7378-4169-AC6D-8E4BEF29D41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E9F69CF-7333-46D9-939E-C4DB8700B22A}" type="datetimeFigureOut">
              <a:rPr lang="fr-FR" smtClean="0"/>
              <a:pPr/>
              <a:t>15/01/2014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0B0C66-7378-4169-AC6D-8E4BEF29D41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E9F69CF-7333-46D9-939E-C4DB8700B22A}" type="datetimeFigureOut">
              <a:rPr lang="fr-FR" smtClean="0"/>
              <a:pPr/>
              <a:t>15/01/2014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0B0C66-7378-4169-AC6D-8E4BEF29D41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E9F69CF-7333-46D9-939E-C4DB8700B22A}" type="datetimeFigureOut">
              <a:rPr lang="fr-FR" smtClean="0"/>
              <a:pPr/>
              <a:t>15/01/2014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0B0C66-7378-4169-AC6D-8E4BEF29D41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E9F69CF-7333-46D9-939E-C4DB8700B22A}" type="datetimeFigureOut">
              <a:rPr lang="fr-FR" smtClean="0"/>
              <a:pPr/>
              <a:t>15/01/2014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0B0C66-7378-4169-AC6D-8E4BEF29D41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E9F69CF-7333-46D9-939E-C4DB8700B22A}" type="datetimeFigureOut">
              <a:rPr lang="fr-FR" smtClean="0"/>
              <a:pPr/>
              <a:t>15/01/2014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00B0C66-7378-4169-AC6D-8E4BEF29D41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E9F69CF-7333-46D9-939E-C4DB8700B22A}" type="datetimeFigureOut">
              <a:rPr lang="fr-FR" smtClean="0"/>
              <a:pPr/>
              <a:t>15/01/2014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00B0C66-7378-4169-AC6D-8E4BEF29D41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E9F69CF-7333-46D9-939E-C4DB8700B22A}" type="datetimeFigureOut">
              <a:rPr lang="fr-FR" smtClean="0"/>
              <a:pPr/>
              <a:t>15/01/2014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00B0C66-7378-4169-AC6D-8E4BEF29D41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E9F69CF-7333-46D9-939E-C4DB8700B22A}" type="datetimeFigureOut">
              <a:rPr lang="fr-FR" smtClean="0"/>
              <a:pPr/>
              <a:t>15/01/2014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00B0C66-7378-4169-AC6D-8E4BEF29D41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E9F69CF-7333-46D9-939E-C4DB8700B22A}" type="datetimeFigureOut">
              <a:rPr lang="fr-FR" smtClean="0"/>
              <a:pPr/>
              <a:t>15/01/2014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00B0C66-7378-4169-AC6D-8E4BEF29D41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E9F69CF-7333-46D9-939E-C4DB8700B22A}" type="datetimeFigureOut">
              <a:rPr lang="fr-FR" smtClean="0"/>
              <a:pPr/>
              <a:t>15/01/2014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00B0C66-7378-4169-AC6D-8E4BEF29D41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9F69CF-7333-46D9-939E-C4DB8700B22A}" type="datetimeFigureOut">
              <a:rPr lang="fr-FR" smtClean="0"/>
              <a:pPr/>
              <a:t>15/01/2014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0B0C66-7378-4169-AC6D-8E4BEF29D41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topincomes.parisschoolofeconomics.e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764705"/>
            <a:ext cx="8136904" cy="2520280"/>
          </a:xfrm>
        </p:spPr>
        <p:txBody>
          <a:bodyPr>
            <a:normAutofit fontScale="90000"/>
          </a:bodyPr>
          <a:lstStyle/>
          <a:p>
            <a:r>
              <a:rPr lang="en-US" dirty="0" smtClean="0"/>
              <a:t/>
            </a:r>
            <a:br>
              <a:rPr lang="en-US" dirty="0" smtClean="0"/>
            </a:br>
            <a:r>
              <a:rPr lang="en-US" dirty="0" smtClean="0"/>
              <a:t>  </a:t>
            </a:r>
            <a:r>
              <a:rPr lang="en-US" b="1" dirty="0" smtClean="0"/>
              <a:t>Measuring </a:t>
            </a:r>
            <a:r>
              <a:rPr lang="en-US" b="1" dirty="0" smtClean="0"/>
              <a:t>inequality </a:t>
            </a:r>
            <a:r>
              <a:rPr lang="en-US" b="1" dirty="0" smtClean="0"/>
              <a:t/>
            </a:r>
            <a:br>
              <a:rPr lang="en-US" b="1" dirty="0" smtClean="0"/>
            </a:br>
            <a:r>
              <a:rPr lang="en-US" sz="3600" dirty="0" smtClean="0"/>
              <a:t>Issues to be </a:t>
            </a:r>
            <a:r>
              <a:rPr lang="en-US" sz="3600" dirty="0" smtClean="0"/>
              <a:t>addressed by the HLEG subgroup on income and wealth inequality</a:t>
            </a:r>
            <a:r>
              <a:rPr lang="en-US" dirty="0" smtClean="0"/>
              <a:t/>
            </a:r>
            <a:br>
              <a:rPr lang="en-US" dirty="0" smtClean="0"/>
            </a:br>
            <a:endParaRPr lang="fr-FR" dirty="0"/>
          </a:p>
        </p:txBody>
      </p:sp>
      <p:sp>
        <p:nvSpPr>
          <p:cNvPr id="3" name="Sous-titre 2"/>
          <p:cNvSpPr>
            <a:spLocks noGrp="1"/>
          </p:cNvSpPr>
          <p:nvPr>
            <p:ph type="subTitle" idx="1"/>
          </p:nvPr>
        </p:nvSpPr>
        <p:spPr>
          <a:xfrm>
            <a:off x="899592" y="3501008"/>
            <a:ext cx="7200800" cy="1512168"/>
          </a:xfrm>
        </p:spPr>
        <p:txBody>
          <a:bodyPr>
            <a:normAutofit fontScale="92500" lnSpcReduction="20000"/>
          </a:bodyPr>
          <a:lstStyle/>
          <a:p>
            <a:r>
              <a:rPr lang="en-US" sz="3500" b="1" dirty="0" smtClean="0"/>
              <a:t>Thomas </a:t>
            </a:r>
            <a:r>
              <a:rPr lang="en-US" sz="3500" b="1" dirty="0" err="1" smtClean="0"/>
              <a:t>Piketty</a:t>
            </a:r>
            <a:endParaRPr lang="en-US" sz="3500" b="1" dirty="0" smtClean="0"/>
          </a:p>
          <a:p>
            <a:r>
              <a:rPr lang="en-US" sz="3500" b="1" dirty="0" smtClean="0"/>
              <a:t>Paris School of Economics</a:t>
            </a:r>
          </a:p>
          <a:p>
            <a:r>
              <a:rPr lang="en-US" dirty="0" smtClean="0"/>
              <a:t>OECD, </a:t>
            </a:r>
            <a:r>
              <a:rPr lang="en-US" i="1" dirty="0" smtClean="0"/>
              <a:t> January 16</a:t>
            </a:r>
            <a:r>
              <a:rPr lang="en-US" i="1" baseline="30000" dirty="0" smtClean="0"/>
              <a:t>th</a:t>
            </a:r>
            <a:r>
              <a:rPr lang="en-US" i="1" dirty="0" smtClean="0"/>
              <a:t>  2014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t 2"/>
          <p:cNvGraphicFramePr>
            <a:graphicFrameLocks noChangeAspect="1"/>
          </p:cNvGraphicFramePr>
          <p:nvPr/>
        </p:nvGraphicFramePr>
        <p:xfrm>
          <a:off x="0" y="0"/>
          <a:ext cx="9264650" cy="6858000"/>
        </p:xfrm>
        <a:graphic>
          <a:graphicData uri="http://schemas.openxmlformats.org/presentationml/2006/ole">
            <p:oleObj spid="_x0000_s65541" name="Acrobat Document" r:id="rId3" imgW="6416596" imgH="4534293" progId="AcroExch.Document.11">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t 2"/>
          <p:cNvGraphicFramePr>
            <a:graphicFrameLocks noChangeAspect="1"/>
          </p:cNvGraphicFramePr>
          <p:nvPr/>
        </p:nvGraphicFramePr>
        <p:xfrm>
          <a:off x="107505" y="116632"/>
          <a:ext cx="8928992" cy="6741368"/>
        </p:xfrm>
        <a:graphic>
          <a:graphicData uri="http://schemas.openxmlformats.org/presentationml/2006/ole">
            <p:oleObj spid="_x0000_s60421" name="Acrobat Document" r:id="rId3" imgW="6416596" imgH="4534293" progId="AcroExch.Document.11">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260648"/>
            <a:ext cx="8640960" cy="6408712"/>
          </a:xfrm>
        </p:spPr>
        <p:txBody>
          <a:bodyPr>
            <a:normAutofit fontScale="92500" lnSpcReduction="20000"/>
          </a:bodyPr>
          <a:lstStyle/>
          <a:p>
            <a:pPr>
              <a:buNone/>
            </a:pPr>
            <a:endParaRPr lang="fr-FR" sz="2400" dirty="0" smtClean="0"/>
          </a:p>
          <a:p>
            <a:r>
              <a:rPr lang="fr-FR" sz="2600" b="1" dirty="0" smtClean="0"/>
              <a:t>The right </a:t>
            </a:r>
            <a:r>
              <a:rPr lang="fr-FR" sz="2600" b="1" dirty="0" err="1" smtClean="0"/>
              <a:t>approach</a:t>
            </a:r>
            <a:r>
              <a:rPr lang="fr-FR" sz="2600" b="1" dirty="0" smtClean="0"/>
              <a:t> to </a:t>
            </a:r>
            <a:r>
              <a:rPr lang="fr-FR" sz="2600" b="1" dirty="0" err="1" smtClean="0"/>
              <a:t>inequality</a:t>
            </a:r>
            <a:r>
              <a:rPr lang="fr-FR" sz="2600" b="1" dirty="0" smtClean="0"/>
              <a:t> </a:t>
            </a:r>
            <a:r>
              <a:rPr lang="fr-FR" sz="2600" b="1" dirty="0" err="1" smtClean="0"/>
              <a:t>measurement</a:t>
            </a:r>
            <a:r>
              <a:rPr lang="fr-FR" sz="2600" b="1" dirty="0" smtClean="0"/>
              <a:t> </a:t>
            </a:r>
            <a:r>
              <a:rPr lang="fr-FR" sz="2600" b="1" dirty="0" err="1" smtClean="0"/>
              <a:t>should</a:t>
            </a:r>
            <a:r>
              <a:rPr lang="fr-FR" sz="2600" b="1" dirty="0" smtClean="0"/>
              <a:t>: </a:t>
            </a:r>
          </a:p>
          <a:p>
            <a:r>
              <a:rPr lang="fr-FR" sz="2600" dirty="0" smtClean="0"/>
              <a:t>C</a:t>
            </a:r>
            <a:r>
              <a:rPr lang="fr-FR" sz="2600" dirty="0" smtClean="0"/>
              <a:t>ombine administrative fiscal data on </a:t>
            </a:r>
            <a:r>
              <a:rPr lang="fr-FR" sz="2600" dirty="0" err="1" smtClean="0"/>
              <a:t>income</a:t>
            </a:r>
            <a:r>
              <a:rPr lang="fr-FR" sz="2600" dirty="0" smtClean="0"/>
              <a:t> and </a:t>
            </a:r>
            <a:r>
              <a:rPr lang="fr-FR" sz="2600" dirty="0" err="1" smtClean="0"/>
              <a:t>wealth</a:t>
            </a:r>
            <a:r>
              <a:rPr lang="fr-FR" sz="2600" dirty="0" smtClean="0"/>
              <a:t> and self-</a:t>
            </a:r>
            <a:r>
              <a:rPr lang="fr-FR" sz="2600" dirty="0" err="1" smtClean="0"/>
              <a:t>reported</a:t>
            </a:r>
            <a:r>
              <a:rPr lang="fr-FR" sz="2600" dirty="0" smtClean="0"/>
              <a:t> </a:t>
            </a:r>
            <a:r>
              <a:rPr lang="fr-FR" sz="2600" dirty="0" err="1" smtClean="0"/>
              <a:t>survey</a:t>
            </a:r>
            <a:r>
              <a:rPr lang="fr-FR" sz="2600" dirty="0" smtClean="0"/>
              <a:t> data in a </a:t>
            </a:r>
            <a:r>
              <a:rPr lang="fr-FR" sz="2600" dirty="0" err="1" smtClean="0"/>
              <a:t>systematic</a:t>
            </a:r>
            <a:r>
              <a:rPr lang="fr-FR" sz="2600" dirty="0" smtClean="0"/>
              <a:t>, consistent and </a:t>
            </a:r>
            <a:r>
              <a:rPr lang="fr-FR" sz="2600" dirty="0" err="1" smtClean="0"/>
              <a:t>pragmatic</a:t>
            </a:r>
            <a:r>
              <a:rPr lang="fr-FR" sz="2600" dirty="0" smtClean="0"/>
              <a:t> </a:t>
            </a:r>
            <a:r>
              <a:rPr lang="fr-FR" sz="2600" dirty="0" err="1" smtClean="0"/>
              <a:t>manner</a:t>
            </a:r>
            <a:r>
              <a:rPr lang="fr-FR" sz="2600" dirty="0" smtClean="0"/>
              <a:t>, </a:t>
            </a:r>
            <a:r>
              <a:rPr lang="fr-FR" sz="2600" dirty="0" err="1" smtClean="0"/>
              <a:t>just</a:t>
            </a:r>
            <a:r>
              <a:rPr lang="fr-FR" sz="2600" dirty="0" smtClean="0"/>
              <a:t> </a:t>
            </a:r>
            <a:r>
              <a:rPr lang="fr-FR" sz="2600" dirty="0" err="1" smtClean="0"/>
              <a:t>like</a:t>
            </a:r>
            <a:r>
              <a:rPr lang="fr-FR" sz="2600" dirty="0" smtClean="0"/>
              <a:t> national </a:t>
            </a:r>
            <a:r>
              <a:rPr lang="fr-FR" sz="2600" dirty="0" err="1" smtClean="0"/>
              <a:t>accounts</a:t>
            </a:r>
            <a:endParaRPr lang="fr-FR" sz="2600" dirty="0" smtClean="0"/>
          </a:p>
          <a:p>
            <a:r>
              <a:rPr lang="fr-FR" sz="2600" dirty="0" err="1" smtClean="0"/>
              <a:t>Develop</a:t>
            </a:r>
            <a:r>
              <a:rPr lang="fr-FR" sz="2600" dirty="0" smtClean="0"/>
              <a:t> </a:t>
            </a:r>
            <a:r>
              <a:rPr lang="fr-FR" sz="2600" dirty="0" err="1" smtClean="0"/>
              <a:t>statistical</a:t>
            </a:r>
            <a:r>
              <a:rPr lang="fr-FR" sz="2600" dirty="0" smtClean="0"/>
              <a:t> </a:t>
            </a:r>
            <a:r>
              <a:rPr lang="fr-FR" sz="2600" dirty="0" err="1" smtClean="0"/>
              <a:t>matching</a:t>
            </a:r>
            <a:r>
              <a:rPr lang="fr-FR" sz="2600" dirty="0" smtClean="0"/>
              <a:t> techniques to </a:t>
            </a:r>
            <a:r>
              <a:rPr lang="fr-FR" sz="2600" dirty="0" err="1" smtClean="0"/>
              <a:t>create</a:t>
            </a:r>
            <a:r>
              <a:rPr lang="fr-FR" sz="2600" dirty="0" smtClean="0"/>
              <a:t> </a:t>
            </a:r>
            <a:r>
              <a:rPr lang="fr-FR" sz="2600" dirty="0" err="1" smtClean="0"/>
              <a:t>synthetic</a:t>
            </a:r>
            <a:r>
              <a:rPr lang="fr-FR" sz="2600" dirty="0" smtClean="0"/>
              <a:t> files </a:t>
            </a:r>
            <a:r>
              <a:rPr lang="fr-FR" sz="2600" dirty="0" err="1" smtClean="0"/>
              <a:t>using</a:t>
            </a:r>
            <a:r>
              <a:rPr lang="fr-FR" sz="2600" dirty="0" smtClean="0"/>
              <a:t> the relevant information </a:t>
            </a:r>
            <a:r>
              <a:rPr lang="fr-FR" sz="2600" dirty="0" err="1" smtClean="0"/>
              <a:t>from</a:t>
            </a:r>
            <a:r>
              <a:rPr lang="fr-FR" sz="2600" dirty="0" smtClean="0"/>
              <a:t> </a:t>
            </a:r>
            <a:r>
              <a:rPr lang="fr-FR" sz="2600" dirty="0" err="1" smtClean="0"/>
              <a:t>each</a:t>
            </a:r>
            <a:r>
              <a:rPr lang="fr-FR" sz="2600" dirty="0" smtClean="0"/>
              <a:t> data source </a:t>
            </a:r>
          </a:p>
          <a:p>
            <a:r>
              <a:rPr lang="fr-FR" sz="2600" dirty="0" smtClean="0"/>
              <a:t>Anchor all </a:t>
            </a:r>
            <a:r>
              <a:rPr lang="fr-FR" sz="2600" dirty="0" err="1" smtClean="0"/>
              <a:t>income</a:t>
            </a:r>
            <a:r>
              <a:rPr lang="fr-FR" sz="2600" dirty="0" smtClean="0"/>
              <a:t> and </a:t>
            </a:r>
            <a:r>
              <a:rPr lang="fr-FR" sz="2600" dirty="0" err="1" smtClean="0"/>
              <a:t>wealth</a:t>
            </a:r>
            <a:r>
              <a:rPr lang="fr-FR" sz="2600" dirty="0" smtClean="0"/>
              <a:t> </a:t>
            </a:r>
            <a:r>
              <a:rPr lang="fr-FR" sz="2600" dirty="0" err="1" smtClean="0"/>
              <a:t>aggregates</a:t>
            </a:r>
            <a:r>
              <a:rPr lang="fr-FR" sz="2600" dirty="0" smtClean="0"/>
              <a:t> to national </a:t>
            </a:r>
            <a:r>
              <a:rPr lang="fr-FR" sz="2600" dirty="0" err="1" smtClean="0"/>
              <a:t>income</a:t>
            </a:r>
            <a:r>
              <a:rPr lang="fr-FR" sz="2600" dirty="0" smtClean="0"/>
              <a:t> and </a:t>
            </a:r>
            <a:r>
              <a:rPr lang="fr-FR" sz="2600" dirty="0" err="1" smtClean="0"/>
              <a:t>wealth</a:t>
            </a:r>
            <a:r>
              <a:rPr lang="fr-FR" sz="2600" dirty="0" smtClean="0"/>
              <a:t> (</a:t>
            </a:r>
            <a:r>
              <a:rPr lang="fr-FR" sz="2600" dirty="0" err="1" smtClean="0"/>
              <a:t>it</a:t>
            </a:r>
            <a:r>
              <a:rPr lang="fr-FR" sz="2600" dirty="0" smtClean="0"/>
              <a:t> </a:t>
            </a:r>
            <a:r>
              <a:rPr lang="fr-FR" sz="2600" dirty="0" err="1" smtClean="0"/>
              <a:t>is</a:t>
            </a:r>
            <a:r>
              <a:rPr lang="fr-FR" sz="2600" dirty="0" smtClean="0"/>
              <a:t> </a:t>
            </a:r>
            <a:r>
              <a:rPr lang="fr-FR" sz="2600" dirty="0" err="1" smtClean="0"/>
              <a:t>always</a:t>
            </a:r>
            <a:r>
              <a:rPr lang="fr-FR" sz="2600" dirty="0" smtClean="0"/>
              <a:t> </a:t>
            </a:r>
            <a:r>
              <a:rPr lang="fr-FR" sz="2600" dirty="0" err="1" smtClean="0"/>
              <a:t>better</a:t>
            </a:r>
            <a:r>
              <a:rPr lang="fr-FR" sz="2600" dirty="0" smtClean="0"/>
              <a:t> to </a:t>
            </a:r>
            <a:r>
              <a:rPr lang="fr-FR" sz="2600" dirty="0" err="1" smtClean="0"/>
              <a:t>make</a:t>
            </a:r>
            <a:r>
              <a:rPr lang="fr-FR" sz="2600" dirty="0" smtClean="0"/>
              <a:t> explicit </a:t>
            </a:r>
            <a:r>
              <a:rPr lang="fr-FR" sz="2600" dirty="0" err="1" smtClean="0"/>
              <a:t>assumptions</a:t>
            </a:r>
            <a:r>
              <a:rPr lang="fr-FR" sz="2600" dirty="0" smtClean="0"/>
              <a:t> about imputations </a:t>
            </a:r>
            <a:r>
              <a:rPr lang="fr-FR" sz="2600" dirty="0" err="1" smtClean="0"/>
              <a:t>than</a:t>
            </a:r>
            <a:r>
              <a:rPr lang="fr-FR" sz="2600" dirty="0" smtClean="0"/>
              <a:t> to </a:t>
            </a:r>
            <a:r>
              <a:rPr lang="fr-FR" sz="2600" dirty="0" err="1" smtClean="0"/>
              <a:t>leave</a:t>
            </a:r>
            <a:r>
              <a:rPr lang="fr-FR" sz="2600" dirty="0" smtClean="0"/>
              <a:t> </a:t>
            </a:r>
            <a:r>
              <a:rPr lang="fr-FR" sz="2600" dirty="0" err="1" smtClean="0"/>
              <a:t>them</a:t>
            </a:r>
            <a:r>
              <a:rPr lang="fr-FR" sz="2600" dirty="0" smtClean="0"/>
              <a:t> </a:t>
            </a:r>
            <a:r>
              <a:rPr lang="fr-FR" sz="2600" dirty="0" err="1" smtClean="0"/>
              <a:t>implicit</a:t>
            </a:r>
            <a:r>
              <a:rPr lang="fr-FR" sz="2600" dirty="0" smtClean="0"/>
              <a:t> = </a:t>
            </a:r>
            <a:r>
              <a:rPr lang="fr-FR" sz="2600" dirty="0" err="1" smtClean="0"/>
              <a:t>what</a:t>
            </a:r>
            <a:r>
              <a:rPr lang="fr-FR" sz="2600" dirty="0" smtClean="0"/>
              <a:t> </a:t>
            </a:r>
            <a:r>
              <a:rPr lang="fr-FR" sz="2600" dirty="0" err="1" smtClean="0"/>
              <a:t>we</a:t>
            </a:r>
            <a:r>
              <a:rPr lang="fr-FR" sz="2600" dirty="0" smtClean="0"/>
              <a:t> do </a:t>
            </a:r>
            <a:r>
              <a:rPr lang="fr-FR" sz="2600" dirty="0" err="1" smtClean="0"/>
              <a:t>implicitely</a:t>
            </a:r>
            <a:r>
              <a:rPr lang="fr-FR" sz="2600" dirty="0" smtClean="0"/>
              <a:t> </a:t>
            </a:r>
            <a:r>
              <a:rPr lang="fr-FR" sz="2600" dirty="0" err="1" smtClean="0"/>
              <a:t>when</a:t>
            </a:r>
            <a:r>
              <a:rPr lang="fr-FR" sz="2600" dirty="0" smtClean="0"/>
              <a:t> </a:t>
            </a:r>
            <a:r>
              <a:rPr lang="fr-FR" sz="2600" dirty="0" err="1" smtClean="0"/>
              <a:t>we</a:t>
            </a:r>
            <a:r>
              <a:rPr lang="fr-FR" sz="2600" dirty="0" smtClean="0"/>
              <a:t> do not </a:t>
            </a:r>
            <a:r>
              <a:rPr lang="fr-FR" sz="2600" dirty="0" err="1" smtClean="0"/>
              <a:t>anchor</a:t>
            </a:r>
            <a:r>
              <a:rPr lang="fr-FR" sz="2600" dirty="0" smtClean="0"/>
              <a:t> </a:t>
            </a:r>
            <a:r>
              <a:rPr lang="fr-FR" sz="2600" dirty="0" err="1" smtClean="0"/>
              <a:t>income</a:t>
            </a:r>
            <a:r>
              <a:rPr lang="fr-FR" sz="2600" dirty="0" smtClean="0"/>
              <a:t> and </a:t>
            </a:r>
            <a:r>
              <a:rPr lang="fr-FR" sz="2600" dirty="0" err="1" smtClean="0"/>
              <a:t>wealth</a:t>
            </a:r>
            <a:r>
              <a:rPr lang="fr-FR" sz="2600" dirty="0" smtClean="0"/>
              <a:t> </a:t>
            </a:r>
            <a:r>
              <a:rPr lang="fr-FR" sz="2600" dirty="0" err="1" smtClean="0"/>
              <a:t>aggregates</a:t>
            </a:r>
            <a:r>
              <a:rPr lang="fr-FR" sz="2600" dirty="0" smtClean="0"/>
              <a:t>)</a:t>
            </a:r>
          </a:p>
          <a:p>
            <a:pPr>
              <a:buNone/>
            </a:pPr>
            <a:endParaRPr lang="fr-FR" sz="2600" dirty="0" smtClean="0"/>
          </a:p>
          <a:p>
            <a:r>
              <a:rPr lang="fr-FR" sz="2600" dirty="0" err="1" smtClean="0"/>
              <a:t>With</a:t>
            </a:r>
            <a:r>
              <a:rPr lang="fr-FR" sz="2600" dirty="0" smtClean="0"/>
              <a:t> Saez and Zucman, </a:t>
            </a:r>
            <a:r>
              <a:rPr lang="fr-FR" sz="2600" dirty="0" err="1" smtClean="0"/>
              <a:t>we</a:t>
            </a:r>
            <a:r>
              <a:rPr lang="fr-FR" sz="2600" dirty="0" smtClean="0"/>
              <a:t> </a:t>
            </a:r>
            <a:r>
              <a:rPr lang="fr-FR" sz="2600" dirty="0" err="1" smtClean="0"/>
              <a:t>try</a:t>
            </a:r>
            <a:r>
              <a:rPr lang="fr-FR" sz="2600" dirty="0" smtClean="0"/>
              <a:t> to </a:t>
            </a:r>
            <a:r>
              <a:rPr lang="fr-FR" sz="2600" dirty="0" err="1" smtClean="0"/>
              <a:t>follow</a:t>
            </a:r>
            <a:r>
              <a:rPr lang="fr-FR" sz="2600" dirty="0" smtClean="0"/>
              <a:t> </a:t>
            </a:r>
            <a:r>
              <a:rPr lang="fr-FR" sz="2600" dirty="0" err="1" smtClean="0"/>
              <a:t>this</a:t>
            </a:r>
            <a:r>
              <a:rPr lang="fr-FR" sz="2600" dirty="0" smtClean="0"/>
              <a:t> </a:t>
            </a:r>
            <a:r>
              <a:rPr lang="fr-FR" sz="2600" dirty="0" err="1" smtClean="0"/>
              <a:t>approach</a:t>
            </a:r>
            <a:r>
              <a:rPr lang="fr-FR" sz="2600" dirty="0" smtClean="0"/>
              <a:t> to </a:t>
            </a:r>
            <a:r>
              <a:rPr lang="fr-FR" sz="2600" dirty="0" err="1" smtClean="0"/>
              <a:t>construct</a:t>
            </a:r>
            <a:r>
              <a:rPr lang="fr-FR" sz="2600" dirty="0" smtClean="0"/>
              <a:t> consistent « </a:t>
            </a:r>
            <a:r>
              <a:rPr lang="fr-FR" sz="2600" dirty="0" err="1" smtClean="0"/>
              <a:t>Distributional</a:t>
            </a:r>
            <a:r>
              <a:rPr lang="fr-FR" sz="2600" dirty="0" smtClean="0"/>
              <a:t> National </a:t>
            </a:r>
            <a:r>
              <a:rPr lang="fr-FR" sz="2600" dirty="0" err="1" smtClean="0"/>
              <a:t>Accounts</a:t>
            </a:r>
            <a:r>
              <a:rPr lang="fr-FR" sz="2600" dirty="0" smtClean="0"/>
              <a:t> » for US and France, and </a:t>
            </a:r>
            <a:r>
              <a:rPr lang="fr-FR" sz="2600" dirty="0" err="1" smtClean="0"/>
              <a:t>both</a:t>
            </a:r>
            <a:r>
              <a:rPr lang="fr-FR" sz="2600" dirty="0" smtClean="0"/>
              <a:t> for </a:t>
            </a:r>
            <a:r>
              <a:rPr lang="fr-FR" sz="2600" dirty="0" err="1" smtClean="0"/>
              <a:t>income</a:t>
            </a:r>
            <a:r>
              <a:rPr lang="fr-FR" sz="2600" dirty="0" smtClean="0"/>
              <a:t> and </a:t>
            </a:r>
            <a:r>
              <a:rPr lang="fr-FR" sz="2600" dirty="0" err="1" smtClean="0"/>
              <a:t>wealth</a:t>
            </a:r>
            <a:r>
              <a:rPr lang="fr-FR" sz="2600" dirty="0" smtClean="0"/>
              <a:t> (in-</a:t>
            </a:r>
            <a:r>
              <a:rPr lang="fr-FR" sz="2600" dirty="0" err="1" smtClean="0"/>
              <a:t>progress</a:t>
            </a:r>
            <a:r>
              <a:rPr lang="fr-FR" sz="2600" dirty="0" smtClean="0"/>
              <a:t>, 2014;  = </a:t>
            </a:r>
            <a:r>
              <a:rPr lang="fr-FR" sz="2600" dirty="0" err="1" smtClean="0"/>
              <a:t>very</a:t>
            </a:r>
            <a:r>
              <a:rPr lang="fr-FR" sz="2600" dirty="0" smtClean="0"/>
              <a:t> </a:t>
            </a:r>
            <a:r>
              <a:rPr lang="fr-FR" sz="2600" dirty="0" err="1" smtClean="0"/>
              <a:t>preliminary</a:t>
            </a:r>
            <a:r>
              <a:rPr lang="fr-FR" sz="2600" dirty="0" smtClean="0"/>
              <a:t> and </a:t>
            </a:r>
            <a:r>
              <a:rPr lang="fr-FR" sz="2600" dirty="0" err="1" smtClean="0"/>
              <a:t>exploratory</a:t>
            </a:r>
            <a:r>
              <a:rPr lang="fr-FR" sz="2600" dirty="0" smtClean="0"/>
              <a:t>, to </a:t>
            </a:r>
            <a:r>
              <a:rPr lang="fr-FR" sz="2600" dirty="0" err="1" smtClean="0"/>
              <a:t>be</a:t>
            </a:r>
            <a:r>
              <a:rPr lang="fr-FR" sz="2600" dirty="0" smtClean="0"/>
              <a:t> </a:t>
            </a:r>
            <a:r>
              <a:rPr lang="fr-FR" sz="2600" dirty="0" err="1" smtClean="0"/>
              <a:t>be</a:t>
            </a:r>
            <a:r>
              <a:rPr lang="fr-FR" sz="2600" dirty="0" smtClean="0"/>
              <a:t> </a:t>
            </a:r>
            <a:r>
              <a:rPr lang="fr-FR" sz="2600" dirty="0" err="1" smtClean="0"/>
              <a:t>presented</a:t>
            </a:r>
            <a:r>
              <a:rPr lang="fr-FR" sz="2600" dirty="0" smtClean="0"/>
              <a:t> </a:t>
            </a:r>
            <a:r>
              <a:rPr lang="fr-FR" sz="2600" dirty="0" err="1" smtClean="0"/>
              <a:t>at</a:t>
            </a:r>
            <a:r>
              <a:rPr lang="fr-FR" sz="2600" dirty="0" smtClean="0"/>
              <a:t> future meetings of </a:t>
            </a:r>
            <a:r>
              <a:rPr lang="fr-FR" sz="2600" dirty="0" smtClean="0"/>
              <a:t>HLEG)</a:t>
            </a:r>
            <a:r>
              <a:rPr lang="fr-FR" sz="2600" dirty="0" smtClean="0"/>
              <a:t> </a:t>
            </a:r>
          </a:p>
          <a:p>
            <a:r>
              <a:rPr lang="fr-FR" sz="2600" b="1" dirty="0" smtClean="0"/>
              <a:t>Can </a:t>
            </a:r>
            <a:r>
              <a:rPr lang="fr-FR" sz="2600" b="1" dirty="0" err="1" smtClean="0"/>
              <a:t>this</a:t>
            </a:r>
            <a:r>
              <a:rPr lang="fr-FR" sz="2600" b="1" dirty="0" smtClean="0"/>
              <a:t> </a:t>
            </a:r>
            <a:r>
              <a:rPr lang="fr-FR" sz="2600" b="1" dirty="0" err="1" smtClean="0"/>
              <a:t>be</a:t>
            </a:r>
            <a:r>
              <a:rPr lang="fr-FR" sz="2600" b="1" dirty="0" smtClean="0"/>
              <a:t> made more </a:t>
            </a:r>
            <a:r>
              <a:rPr lang="fr-FR" sz="2600" b="1" dirty="0" err="1" smtClean="0"/>
              <a:t>systematic</a:t>
            </a:r>
            <a:r>
              <a:rPr lang="fr-FR" sz="2600" b="1" dirty="0" smtClean="0"/>
              <a:t> and </a:t>
            </a:r>
            <a:r>
              <a:rPr lang="fr-FR" sz="2600" b="1" dirty="0" err="1" smtClean="0"/>
              <a:t>less</a:t>
            </a:r>
            <a:r>
              <a:rPr lang="fr-FR" sz="2600" b="1" dirty="0" smtClean="0"/>
              <a:t> </a:t>
            </a:r>
            <a:r>
              <a:rPr lang="fr-FR" sz="2600" b="1" dirty="0" err="1" smtClean="0"/>
              <a:t>exploratory</a:t>
            </a:r>
            <a:r>
              <a:rPr lang="fr-FR" sz="2600" b="1" dirty="0" smtClean="0"/>
              <a:t>? </a:t>
            </a:r>
            <a:endParaRPr lang="fr-FR" sz="2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548680"/>
            <a:ext cx="8568952" cy="5577483"/>
          </a:xfrm>
        </p:spPr>
        <p:txBody>
          <a:bodyPr>
            <a:normAutofit/>
          </a:bodyPr>
          <a:lstStyle/>
          <a:p>
            <a:r>
              <a:rPr lang="fr-FR" sz="2800" dirty="0" smtClean="0"/>
              <a:t>« W</a:t>
            </a:r>
            <a:r>
              <a:rPr lang="en-US" sz="2800" dirty="0" err="1" smtClean="0"/>
              <a:t>ork</a:t>
            </a:r>
            <a:r>
              <a:rPr lang="en-US" sz="2800" dirty="0" smtClean="0"/>
              <a:t> under the “income and wealth inequality” theme would take stock of measurement issues on the distribution of household income and wealth, such as developments at both the top and bottom of the distribution, the relation between household income and wealth and other aspects of economic well-being (e.g. consumption), and the broad range of policy issues that better measures in this field would allow addressing </a:t>
            </a:r>
            <a:r>
              <a:rPr lang="fr-FR" sz="2800" dirty="0" smtClean="0"/>
              <a:t>»</a:t>
            </a:r>
          </a:p>
          <a:p>
            <a:pPr>
              <a:buNone/>
            </a:pPr>
            <a:r>
              <a:rPr lang="fr-FR" sz="2800" dirty="0" err="1" smtClean="0"/>
              <a:t>Presentation</a:t>
            </a:r>
            <a:r>
              <a:rPr lang="fr-FR" sz="2800" dirty="0" smtClean="0"/>
              <a:t> note of the High-</a:t>
            </a:r>
            <a:r>
              <a:rPr lang="fr-FR" sz="2800" dirty="0" err="1" smtClean="0"/>
              <a:t>Level</a:t>
            </a:r>
            <a:r>
              <a:rPr lang="fr-FR" sz="2800" dirty="0" smtClean="0"/>
              <a:t> Expert Group </a:t>
            </a:r>
            <a:r>
              <a:rPr lang="fr-FR" sz="2800" dirty="0" smtClean="0"/>
              <a:t>(HLEG) </a:t>
            </a:r>
            <a:r>
              <a:rPr lang="fr-FR" sz="2800" dirty="0" smtClean="0"/>
              <a:t>on the </a:t>
            </a:r>
            <a:r>
              <a:rPr lang="fr-FR" sz="2800" dirty="0" err="1" smtClean="0"/>
              <a:t>Measurement</a:t>
            </a:r>
            <a:r>
              <a:rPr lang="fr-FR" sz="2800" dirty="0" smtClean="0"/>
              <a:t> of </a:t>
            </a:r>
            <a:r>
              <a:rPr lang="fr-FR" sz="2800" dirty="0" err="1" smtClean="0"/>
              <a:t>Economic</a:t>
            </a:r>
            <a:r>
              <a:rPr lang="fr-FR" sz="2800" dirty="0" smtClean="0"/>
              <a:t> Performance and Social Progress, August 2013</a:t>
            </a:r>
            <a:endParaRPr lang="fr-FR"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548680"/>
            <a:ext cx="8784976" cy="6192688"/>
          </a:xfrm>
        </p:spPr>
        <p:txBody>
          <a:bodyPr>
            <a:noAutofit/>
          </a:bodyPr>
          <a:lstStyle/>
          <a:p>
            <a:r>
              <a:rPr lang="fr-FR" sz="2300" dirty="0" smtClean="0"/>
              <a:t>A </a:t>
            </a:r>
            <a:r>
              <a:rPr lang="fr-FR" sz="2300" dirty="0" err="1" smtClean="0"/>
              <a:t>general</a:t>
            </a:r>
            <a:r>
              <a:rPr lang="fr-FR" sz="2300" dirty="0" smtClean="0"/>
              <a:t> q</a:t>
            </a:r>
            <a:r>
              <a:rPr lang="fr-FR" sz="2300" dirty="0" smtClean="0"/>
              <a:t>uestion </a:t>
            </a:r>
            <a:r>
              <a:rPr lang="fr-FR" sz="2300" dirty="0" err="1" smtClean="0"/>
              <a:t>that</a:t>
            </a:r>
            <a:r>
              <a:rPr lang="fr-FR" sz="2300" dirty="0" smtClean="0"/>
              <a:t> I </a:t>
            </a:r>
            <a:r>
              <a:rPr lang="fr-FR" sz="2300" dirty="0" err="1" smtClean="0"/>
              <a:t>would</a:t>
            </a:r>
            <a:r>
              <a:rPr lang="fr-FR" sz="2300" dirty="0" smtClean="0"/>
              <a:t> </a:t>
            </a:r>
            <a:r>
              <a:rPr lang="fr-FR" sz="2300" dirty="0" err="1" smtClean="0"/>
              <a:t>like</a:t>
            </a:r>
            <a:r>
              <a:rPr lang="fr-FR" sz="2300" dirty="0" smtClean="0"/>
              <a:t> to </a:t>
            </a:r>
            <a:r>
              <a:rPr lang="fr-FR" sz="2300" dirty="0" err="1" smtClean="0"/>
              <a:t>ask</a:t>
            </a:r>
            <a:r>
              <a:rPr lang="fr-FR" sz="2300" dirty="0" smtClean="0"/>
              <a:t> to </a:t>
            </a:r>
            <a:r>
              <a:rPr lang="fr-FR" sz="2300" dirty="0" smtClean="0"/>
              <a:t>the group: </a:t>
            </a:r>
            <a:r>
              <a:rPr lang="fr-FR" sz="2300" dirty="0" err="1" smtClean="0"/>
              <a:t>can</a:t>
            </a:r>
            <a:r>
              <a:rPr lang="fr-FR" sz="2300" dirty="0" smtClean="0"/>
              <a:t> </a:t>
            </a:r>
            <a:r>
              <a:rPr lang="fr-FR" sz="2300" dirty="0" err="1" smtClean="0"/>
              <a:t>we</a:t>
            </a:r>
            <a:r>
              <a:rPr lang="fr-FR" sz="2300" dirty="0" smtClean="0"/>
              <a:t> </a:t>
            </a:r>
            <a:r>
              <a:rPr lang="fr-FR" sz="2300" dirty="0" err="1" smtClean="0"/>
              <a:t>envision</a:t>
            </a:r>
            <a:r>
              <a:rPr lang="fr-FR" sz="2300" dirty="0" smtClean="0"/>
              <a:t> </a:t>
            </a:r>
            <a:r>
              <a:rPr lang="fr-FR" sz="2300" dirty="0" smtClean="0"/>
              <a:t>a </a:t>
            </a:r>
            <a:r>
              <a:rPr lang="fr-FR" sz="2300" dirty="0" err="1" smtClean="0"/>
              <a:t>realistic</a:t>
            </a:r>
            <a:r>
              <a:rPr lang="fr-FR" sz="2300" dirty="0" smtClean="0"/>
              <a:t> plan </a:t>
            </a:r>
            <a:r>
              <a:rPr lang="fr-FR" sz="2300" dirty="0" smtClean="0"/>
              <a:t>and </a:t>
            </a:r>
            <a:r>
              <a:rPr lang="fr-FR" sz="2300" dirty="0" err="1" smtClean="0"/>
              <a:t>timetable</a:t>
            </a:r>
            <a:r>
              <a:rPr lang="fr-FR" sz="2300" dirty="0" smtClean="0"/>
              <a:t> </a:t>
            </a:r>
            <a:r>
              <a:rPr lang="fr-FR" sz="2300" dirty="0" smtClean="0"/>
              <a:t>for </a:t>
            </a:r>
            <a:r>
              <a:rPr lang="fr-FR" sz="2300" dirty="0" err="1" smtClean="0"/>
              <a:t>harmonized</a:t>
            </a:r>
            <a:r>
              <a:rPr lang="fr-FR" sz="2300" dirty="0" smtClean="0"/>
              <a:t>, </a:t>
            </a:r>
            <a:r>
              <a:rPr lang="fr-FR" sz="2300" dirty="0" err="1" smtClean="0"/>
              <a:t>annual</a:t>
            </a:r>
            <a:r>
              <a:rPr lang="fr-FR" sz="2300" dirty="0" smtClean="0"/>
              <a:t>, global « </a:t>
            </a:r>
            <a:r>
              <a:rPr lang="fr-FR" sz="2300" dirty="0" err="1" smtClean="0"/>
              <a:t>distributional</a:t>
            </a:r>
            <a:r>
              <a:rPr lang="fr-FR" sz="2300" dirty="0" smtClean="0"/>
              <a:t> national </a:t>
            </a:r>
            <a:r>
              <a:rPr lang="fr-FR" sz="2300" dirty="0" err="1" smtClean="0"/>
              <a:t>accounts</a:t>
            </a:r>
            <a:r>
              <a:rPr lang="fr-FR" sz="2300" dirty="0" smtClean="0"/>
              <a:t> » (DINA) </a:t>
            </a:r>
            <a:r>
              <a:rPr lang="fr-FR" sz="2300" dirty="0" smtClean="0"/>
              <a:t>?</a:t>
            </a:r>
            <a:endParaRPr lang="fr-FR" sz="2300" dirty="0" smtClean="0"/>
          </a:p>
          <a:p>
            <a:r>
              <a:rPr lang="fr-FR" sz="2300" b="1" dirty="0" smtClean="0"/>
              <a:t>The DINA agenda </a:t>
            </a:r>
            <a:r>
              <a:rPr lang="fr-FR" sz="2300" dirty="0" smtClean="0"/>
              <a:t>=  </a:t>
            </a:r>
            <a:r>
              <a:rPr lang="fr-FR" sz="2300" dirty="0" err="1" smtClean="0"/>
              <a:t>take</a:t>
            </a:r>
            <a:r>
              <a:rPr lang="fr-FR" sz="2300" dirty="0" smtClean="0"/>
              <a:t> the </a:t>
            </a:r>
            <a:r>
              <a:rPr lang="fr-FR" sz="2300" dirty="0" err="1" smtClean="0"/>
              <a:t>definitions</a:t>
            </a:r>
            <a:r>
              <a:rPr lang="fr-FR" sz="2300" dirty="0" smtClean="0"/>
              <a:t> of national </a:t>
            </a:r>
            <a:r>
              <a:rPr lang="fr-FR" sz="2300" dirty="0" err="1" smtClean="0"/>
              <a:t>income</a:t>
            </a:r>
            <a:r>
              <a:rPr lang="fr-FR" sz="2300" dirty="0" smtClean="0"/>
              <a:t> and national </a:t>
            </a:r>
            <a:r>
              <a:rPr lang="fr-FR" sz="2300" dirty="0" err="1" smtClean="0"/>
              <a:t>wealth</a:t>
            </a:r>
            <a:r>
              <a:rPr lang="fr-FR" sz="2300" dirty="0" smtClean="0"/>
              <a:t> as </a:t>
            </a:r>
            <a:r>
              <a:rPr lang="fr-FR" sz="2300" dirty="0" err="1" smtClean="0"/>
              <a:t>they</a:t>
            </a:r>
            <a:r>
              <a:rPr lang="fr-FR" sz="2300" dirty="0" smtClean="0"/>
              <a:t> are </a:t>
            </a:r>
            <a:r>
              <a:rPr lang="fr-FR" sz="2300" dirty="0" smtClean="0"/>
              <a:t>(</a:t>
            </a:r>
            <a:r>
              <a:rPr lang="fr-FR" sz="2300" dirty="0" err="1" smtClean="0"/>
              <a:t>say</a:t>
            </a:r>
            <a:r>
              <a:rPr lang="fr-FR" sz="2300" dirty="0" smtClean="0"/>
              <a:t>, SNA </a:t>
            </a:r>
            <a:r>
              <a:rPr lang="fr-FR" sz="2300" dirty="0" smtClean="0"/>
              <a:t>2008), and </a:t>
            </a:r>
            <a:r>
              <a:rPr lang="fr-FR" sz="2300" dirty="0" err="1" smtClean="0"/>
              <a:t>try</a:t>
            </a:r>
            <a:r>
              <a:rPr lang="fr-FR" sz="2300" dirty="0" smtClean="0"/>
              <a:t> to </a:t>
            </a:r>
            <a:r>
              <a:rPr lang="fr-FR" sz="2300" dirty="0" err="1" smtClean="0"/>
              <a:t>decompose</a:t>
            </a:r>
            <a:r>
              <a:rPr lang="fr-FR" sz="2300" dirty="0" smtClean="0"/>
              <a:t> </a:t>
            </a:r>
            <a:r>
              <a:rPr lang="fr-FR" sz="2300" dirty="0" err="1" smtClean="0"/>
              <a:t>aggregate</a:t>
            </a:r>
            <a:r>
              <a:rPr lang="fr-FR" sz="2300" dirty="0" smtClean="0"/>
              <a:t> </a:t>
            </a:r>
            <a:r>
              <a:rPr lang="fr-FR" sz="2300" dirty="0" err="1" smtClean="0"/>
              <a:t>income</a:t>
            </a:r>
            <a:r>
              <a:rPr lang="fr-FR" sz="2300" dirty="0" smtClean="0"/>
              <a:t> and </a:t>
            </a:r>
            <a:r>
              <a:rPr lang="fr-FR" sz="2300" dirty="0" err="1" smtClean="0"/>
              <a:t>wealth</a:t>
            </a:r>
            <a:r>
              <a:rPr lang="fr-FR" sz="2300" dirty="0" smtClean="0"/>
              <a:t> by percentile of </a:t>
            </a:r>
            <a:r>
              <a:rPr lang="fr-FR" sz="2300" dirty="0" err="1" smtClean="0"/>
              <a:t>income</a:t>
            </a:r>
            <a:r>
              <a:rPr lang="fr-FR" sz="2300" dirty="0" smtClean="0"/>
              <a:t> and </a:t>
            </a:r>
            <a:r>
              <a:rPr lang="fr-FR" sz="2300" dirty="0" err="1" smtClean="0"/>
              <a:t>wealth</a:t>
            </a:r>
            <a:r>
              <a:rPr lang="fr-FR" sz="2300" dirty="0" smtClean="0"/>
              <a:t> </a:t>
            </a:r>
            <a:r>
              <a:rPr lang="fr-FR" sz="2300" dirty="0" err="1" smtClean="0"/>
              <a:t>shares</a:t>
            </a:r>
            <a:r>
              <a:rPr lang="fr-FR" sz="2300" dirty="0" smtClean="0"/>
              <a:t> in a consistent, </a:t>
            </a:r>
            <a:r>
              <a:rPr lang="fr-FR" sz="2300" dirty="0" err="1" smtClean="0"/>
              <a:t>systematic</a:t>
            </a:r>
            <a:r>
              <a:rPr lang="fr-FR" sz="2300" dirty="0" smtClean="0"/>
              <a:t>, </a:t>
            </a:r>
            <a:r>
              <a:rPr lang="fr-FR" sz="2300" dirty="0" err="1" smtClean="0"/>
              <a:t>credible</a:t>
            </a:r>
            <a:r>
              <a:rPr lang="fr-FR" sz="2300" dirty="0" smtClean="0"/>
              <a:t> </a:t>
            </a:r>
            <a:r>
              <a:rPr lang="fr-FR" sz="2300" dirty="0" smtClean="0"/>
              <a:t>and </a:t>
            </a:r>
            <a:r>
              <a:rPr lang="fr-FR" sz="2300" dirty="0" err="1" smtClean="0"/>
              <a:t>annual</a:t>
            </a:r>
            <a:r>
              <a:rPr lang="fr-FR" sz="2300" dirty="0" smtClean="0"/>
              <a:t> </a:t>
            </a:r>
            <a:r>
              <a:rPr lang="fr-FR" sz="2300" dirty="0" err="1" smtClean="0"/>
              <a:t>manner</a:t>
            </a:r>
            <a:r>
              <a:rPr lang="fr-FR" sz="2300" dirty="0" smtClean="0"/>
              <a:t>           </a:t>
            </a:r>
            <a:r>
              <a:rPr lang="fr-FR" sz="2300" b="1" dirty="0" smtClean="0"/>
              <a:t>→ official, </a:t>
            </a:r>
            <a:r>
              <a:rPr lang="fr-FR" sz="2300" b="1" dirty="0" err="1" smtClean="0"/>
              <a:t>annual</a:t>
            </a:r>
            <a:r>
              <a:rPr lang="fr-FR" sz="2300" b="1" dirty="0" smtClean="0"/>
              <a:t> </a:t>
            </a:r>
            <a:r>
              <a:rPr lang="fr-FR" sz="2300" b="1" dirty="0" err="1" smtClean="0"/>
              <a:t>decompositions</a:t>
            </a:r>
            <a:r>
              <a:rPr lang="fr-FR" sz="2300" b="1" dirty="0" smtClean="0"/>
              <a:t> of </a:t>
            </a:r>
            <a:r>
              <a:rPr lang="fr-FR" sz="2300" b="1" dirty="0" err="1" smtClean="0"/>
              <a:t>growth</a:t>
            </a:r>
            <a:r>
              <a:rPr lang="fr-FR" sz="2300" b="1" dirty="0" smtClean="0"/>
              <a:t> by social groups</a:t>
            </a:r>
          </a:p>
          <a:p>
            <a:pPr>
              <a:buNone/>
            </a:pPr>
            <a:r>
              <a:rPr lang="fr-FR" sz="2300" b="1" dirty="0" smtClean="0"/>
              <a:t> </a:t>
            </a:r>
            <a:endParaRPr lang="fr-FR" sz="2300" dirty="0" smtClean="0"/>
          </a:p>
          <a:p>
            <a:r>
              <a:rPr lang="fr-FR" sz="2300" dirty="0" smtClean="0"/>
              <a:t>It </a:t>
            </a:r>
            <a:r>
              <a:rPr lang="fr-FR" sz="2300" dirty="0" err="1" smtClean="0"/>
              <a:t>will</a:t>
            </a:r>
            <a:r>
              <a:rPr lang="fr-FR" sz="2300" dirty="0" smtClean="0"/>
              <a:t> </a:t>
            </a:r>
            <a:r>
              <a:rPr lang="fr-FR" sz="2300" dirty="0" err="1" smtClean="0"/>
              <a:t>probably</a:t>
            </a:r>
            <a:r>
              <a:rPr lang="fr-FR" sz="2300" dirty="0" smtClean="0"/>
              <a:t> </a:t>
            </a:r>
            <a:r>
              <a:rPr lang="fr-FR" sz="2300" dirty="0" err="1" smtClean="0"/>
              <a:t>take</a:t>
            </a:r>
            <a:r>
              <a:rPr lang="fr-FR" sz="2300" dirty="0" smtClean="0"/>
              <a:t> a long time </a:t>
            </a:r>
            <a:r>
              <a:rPr lang="fr-FR" sz="2300" dirty="0" err="1" smtClean="0"/>
              <a:t>before</a:t>
            </a:r>
            <a:r>
              <a:rPr lang="fr-FR" sz="2300" dirty="0" smtClean="0"/>
              <a:t> </a:t>
            </a:r>
            <a:r>
              <a:rPr lang="fr-FR" sz="2300" dirty="0" err="1" smtClean="0"/>
              <a:t>we</a:t>
            </a:r>
            <a:r>
              <a:rPr lang="fr-FR" sz="2300" dirty="0" smtClean="0"/>
              <a:t> are able to </a:t>
            </a:r>
            <a:r>
              <a:rPr lang="fr-FR" sz="2300" dirty="0" err="1" smtClean="0"/>
              <a:t>develop</a:t>
            </a:r>
            <a:r>
              <a:rPr lang="fr-FR" sz="2300" dirty="0" smtClean="0"/>
              <a:t> official, </a:t>
            </a:r>
            <a:r>
              <a:rPr lang="fr-FR" sz="2300" dirty="0" err="1" smtClean="0"/>
              <a:t>consensual</a:t>
            </a:r>
            <a:r>
              <a:rPr lang="fr-FR" sz="2300" dirty="0" smtClean="0"/>
              <a:t> </a:t>
            </a:r>
            <a:r>
              <a:rPr lang="fr-FR" sz="2300" dirty="0" err="1" smtClean="0"/>
              <a:t>DINAs</a:t>
            </a:r>
            <a:r>
              <a:rPr lang="fr-FR" sz="2300" dirty="0" smtClean="0"/>
              <a:t>; for </a:t>
            </a:r>
            <a:r>
              <a:rPr lang="fr-FR" sz="2300" dirty="0" err="1" smtClean="0"/>
              <a:t>many</a:t>
            </a:r>
            <a:r>
              <a:rPr lang="fr-FR" sz="2300" dirty="0" smtClean="0"/>
              <a:t> </a:t>
            </a:r>
            <a:r>
              <a:rPr lang="fr-FR" sz="2300" dirty="0" err="1" smtClean="0"/>
              <a:t>years</a:t>
            </a:r>
            <a:r>
              <a:rPr lang="fr-FR" sz="2300" dirty="0" smtClean="0"/>
              <a:t> to come – and </a:t>
            </a:r>
            <a:r>
              <a:rPr lang="fr-FR" sz="2300" dirty="0" err="1" smtClean="0"/>
              <a:t>maybe</a:t>
            </a:r>
            <a:r>
              <a:rPr lang="fr-FR" sz="2300" dirty="0" smtClean="0"/>
              <a:t> </a:t>
            </a:r>
            <a:r>
              <a:rPr lang="fr-FR" sz="2300" dirty="0" err="1" smtClean="0"/>
              <a:t>several</a:t>
            </a:r>
            <a:r>
              <a:rPr lang="fr-FR" sz="2300" dirty="0" smtClean="0"/>
              <a:t> </a:t>
            </a:r>
            <a:r>
              <a:rPr lang="fr-FR" sz="2300" dirty="0" err="1" smtClean="0"/>
              <a:t>decades</a:t>
            </a:r>
            <a:r>
              <a:rPr lang="fr-FR" sz="2300" dirty="0" smtClean="0"/>
              <a:t> </a:t>
            </a:r>
            <a:r>
              <a:rPr lang="fr-FR" sz="2300" dirty="0" smtClean="0"/>
              <a:t>–, </a:t>
            </a:r>
            <a:r>
              <a:rPr lang="fr-FR" sz="2300" dirty="0" err="1" smtClean="0"/>
              <a:t>inequality</a:t>
            </a:r>
            <a:r>
              <a:rPr lang="fr-FR" sz="2300" dirty="0" smtClean="0"/>
              <a:t> </a:t>
            </a:r>
            <a:r>
              <a:rPr lang="fr-FR" sz="2300" dirty="0" err="1" smtClean="0"/>
              <a:t>statistics</a:t>
            </a:r>
            <a:r>
              <a:rPr lang="fr-FR" sz="2300" dirty="0" smtClean="0"/>
              <a:t> </a:t>
            </a:r>
            <a:r>
              <a:rPr lang="fr-FR" sz="2300" dirty="0" err="1" smtClean="0"/>
              <a:t>will</a:t>
            </a:r>
            <a:r>
              <a:rPr lang="fr-FR" sz="2300" dirty="0" smtClean="0"/>
              <a:t> </a:t>
            </a:r>
            <a:r>
              <a:rPr lang="fr-FR" sz="2300" dirty="0" err="1" smtClean="0"/>
              <a:t>still</a:t>
            </a:r>
            <a:r>
              <a:rPr lang="fr-FR" sz="2300" dirty="0" smtClean="0"/>
              <a:t> </a:t>
            </a:r>
            <a:r>
              <a:rPr lang="fr-FR" sz="2300" dirty="0" err="1" smtClean="0"/>
              <a:t>be</a:t>
            </a:r>
            <a:r>
              <a:rPr lang="fr-FR" sz="2300" dirty="0" smtClean="0"/>
              <a:t> </a:t>
            </a:r>
            <a:r>
              <a:rPr lang="fr-FR" sz="2300" dirty="0" err="1" smtClean="0"/>
              <a:t>produced</a:t>
            </a:r>
            <a:r>
              <a:rPr lang="fr-FR" sz="2300" dirty="0" smtClean="0"/>
              <a:t> by </a:t>
            </a:r>
            <a:r>
              <a:rPr lang="fr-FR" sz="2300" dirty="0" err="1" smtClean="0"/>
              <a:t>various</a:t>
            </a:r>
            <a:r>
              <a:rPr lang="fr-FR" sz="2300" dirty="0" smtClean="0"/>
              <a:t> groups of people – </a:t>
            </a:r>
            <a:r>
              <a:rPr lang="fr-FR" sz="2300" dirty="0" err="1" smtClean="0"/>
              <a:t>academics</a:t>
            </a:r>
            <a:r>
              <a:rPr lang="fr-FR" sz="2300" dirty="0" smtClean="0"/>
              <a:t>, </a:t>
            </a:r>
            <a:r>
              <a:rPr lang="fr-FR" sz="2300" dirty="0" err="1" smtClean="0"/>
              <a:t>statistical</a:t>
            </a:r>
            <a:r>
              <a:rPr lang="fr-FR" sz="2300" dirty="0" smtClean="0"/>
              <a:t> </a:t>
            </a:r>
            <a:r>
              <a:rPr lang="fr-FR" sz="2300" dirty="0" smtClean="0"/>
              <a:t>institutes,.. </a:t>
            </a:r>
            <a:r>
              <a:rPr lang="fr-FR" sz="2300" dirty="0" smtClean="0"/>
              <a:t>– </a:t>
            </a:r>
            <a:r>
              <a:rPr lang="fr-FR" sz="2300" dirty="0" err="1" smtClean="0"/>
              <a:t>using</a:t>
            </a:r>
            <a:r>
              <a:rPr lang="fr-FR" sz="2300" dirty="0" smtClean="0"/>
              <a:t> </a:t>
            </a:r>
            <a:r>
              <a:rPr lang="fr-FR" sz="2300" dirty="0" err="1" smtClean="0"/>
              <a:t>various</a:t>
            </a:r>
            <a:r>
              <a:rPr lang="fr-FR" sz="2300" dirty="0" smtClean="0"/>
              <a:t> sources and </a:t>
            </a:r>
            <a:r>
              <a:rPr lang="fr-FR" sz="2300" dirty="0" err="1" smtClean="0"/>
              <a:t>methods</a:t>
            </a:r>
            <a:r>
              <a:rPr lang="fr-FR" sz="2300" dirty="0" smtClean="0"/>
              <a:t>; and </a:t>
            </a:r>
            <a:r>
              <a:rPr lang="fr-FR" sz="2300" dirty="0" err="1" smtClean="0"/>
              <a:t>that</a:t>
            </a:r>
            <a:r>
              <a:rPr lang="fr-FR" sz="2300" dirty="0" smtClean="0"/>
              <a:t> </a:t>
            </a:r>
            <a:r>
              <a:rPr lang="fr-FR" sz="2300" dirty="0" err="1" smtClean="0"/>
              <a:t>is</a:t>
            </a:r>
            <a:r>
              <a:rPr lang="fr-FR" sz="2300" dirty="0" smtClean="0"/>
              <a:t> </a:t>
            </a:r>
            <a:r>
              <a:rPr lang="fr-FR" sz="2300" dirty="0" smtClean="0"/>
              <a:t>fine</a:t>
            </a:r>
            <a:endParaRPr lang="fr-FR" sz="2300" dirty="0" smtClean="0"/>
          </a:p>
          <a:p>
            <a:r>
              <a:rPr lang="fr-FR" sz="2300" dirty="0" smtClean="0"/>
              <a:t>But, </a:t>
            </a:r>
            <a:r>
              <a:rPr lang="fr-FR" sz="2300" dirty="0" smtClean="0"/>
              <a:t>in </a:t>
            </a:r>
            <a:r>
              <a:rPr lang="fr-FR" sz="2300" dirty="0" err="1" smtClean="0"/>
              <a:t>any</a:t>
            </a:r>
            <a:r>
              <a:rPr lang="fr-FR" sz="2300" dirty="0" smtClean="0"/>
              <a:t> </a:t>
            </a:r>
            <a:r>
              <a:rPr lang="fr-FR" sz="2300" dirty="0" smtClean="0"/>
              <a:t>case, </a:t>
            </a:r>
            <a:r>
              <a:rPr lang="fr-FR" sz="2300" dirty="0" err="1" smtClean="0"/>
              <a:t>it</a:t>
            </a:r>
            <a:r>
              <a:rPr lang="fr-FR" sz="2300" dirty="0" smtClean="0"/>
              <a:t> </a:t>
            </a:r>
            <a:r>
              <a:rPr lang="fr-FR" sz="2300" dirty="0" err="1" smtClean="0"/>
              <a:t>is</a:t>
            </a:r>
            <a:r>
              <a:rPr lang="fr-FR" sz="2300" dirty="0" smtClean="0"/>
              <a:t> </a:t>
            </a:r>
            <a:r>
              <a:rPr lang="fr-FR" sz="2300" dirty="0" err="1" smtClean="0"/>
              <a:t>useful</a:t>
            </a:r>
            <a:r>
              <a:rPr lang="fr-FR" sz="2300" dirty="0" smtClean="0"/>
              <a:t> to </a:t>
            </a:r>
            <a:r>
              <a:rPr lang="fr-FR" sz="2300" dirty="0" err="1" smtClean="0"/>
              <a:t>think</a:t>
            </a:r>
            <a:r>
              <a:rPr lang="fr-FR" sz="2300" dirty="0" smtClean="0"/>
              <a:t> about </a:t>
            </a:r>
            <a:r>
              <a:rPr lang="fr-FR" sz="2300" dirty="0" err="1" smtClean="0"/>
              <a:t>what’s</a:t>
            </a:r>
            <a:r>
              <a:rPr lang="fr-FR" sz="2300" dirty="0" smtClean="0"/>
              <a:t> </a:t>
            </a:r>
            <a:r>
              <a:rPr lang="fr-FR" sz="2300" dirty="0" err="1" smtClean="0"/>
              <a:t>missing</a:t>
            </a:r>
            <a:r>
              <a:rPr lang="fr-FR" sz="2300" dirty="0" smtClean="0"/>
              <a:t> for </a:t>
            </a:r>
            <a:r>
              <a:rPr lang="fr-FR" sz="2300" dirty="0" err="1" smtClean="0"/>
              <a:t>DINAs</a:t>
            </a:r>
            <a:r>
              <a:rPr lang="fr-FR" sz="2300" dirty="0" smtClean="0"/>
              <a:t> </a:t>
            </a:r>
            <a:r>
              <a:rPr lang="fr-FR" sz="2300" dirty="0" smtClean="0"/>
              <a:t>to </a:t>
            </a:r>
            <a:r>
              <a:rPr lang="fr-FR" sz="2300" dirty="0" err="1" smtClean="0"/>
              <a:t>exist</a:t>
            </a:r>
            <a:r>
              <a:rPr lang="fr-FR" sz="2300" dirty="0" smtClean="0"/>
              <a:t>, and about a </a:t>
            </a:r>
            <a:r>
              <a:rPr lang="fr-FR" sz="2300" dirty="0" smtClean="0"/>
              <a:t>possible </a:t>
            </a:r>
            <a:r>
              <a:rPr lang="fr-FR" sz="2300" dirty="0" smtClean="0"/>
              <a:t>plan/</a:t>
            </a:r>
            <a:r>
              <a:rPr lang="fr-FR" sz="2300" dirty="0" err="1" smtClean="0"/>
              <a:t>timetable</a:t>
            </a:r>
            <a:r>
              <a:rPr lang="fr-FR" sz="2300" dirty="0" smtClean="0"/>
              <a:t> to </a:t>
            </a:r>
            <a:r>
              <a:rPr lang="fr-FR" sz="2300" dirty="0" err="1" smtClean="0"/>
              <a:t>make</a:t>
            </a:r>
            <a:r>
              <a:rPr lang="fr-FR" sz="2300" dirty="0" smtClean="0"/>
              <a:t> </a:t>
            </a:r>
            <a:r>
              <a:rPr lang="fr-FR" sz="2300" dirty="0" err="1" smtClean="0"/>
              <a:t>progress</a:t>
            </a:r>
            <a:r>
              <a:rPr lang="fr-FR" sz="2300" dirty="0" smtClean="0"/>
              <a:t> </a:t>
            </a:r>
            <a:endParaRPr lang="fr-FR" sz="23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764704"/>
            <a:ext cx="8568952" cy="5361459"/>
          </a:xfrm>
        </p:spPr>
        <p:txBody>
          <a:bodyPr>
            <a:normAutofit lnSpcReduction="10000"/>
          </a:bodyPr>
          <a:lstStyle/>
          <a:p>
            <a:r>
              <a:rPr lang="fr-FR" sz="2400" dirty="0" smtClean="0"/>
              <a:t>It </a:t>
            </a:r>
            <a:r>
              <a:rPr lang="fr-FR" sz="2400" dirty="0" err="1" smtClean="0"/>
              <a:t>took</a:t>
            </a:r>
            <a:r>
              <a:rPr lang="fr-FR" sz="2400" dirty="0" smtClean="0"/>
              <a:t> a long time (</a:t>
            </a:r>
            <a:r>
              <a:rPr lang="fr-FR" sz="2400" dirty="0" smtClean="0">
                <a:cs typeface="Arial"/>
              </a:rPr>
              <a:t>≈1910s-1950s) </a:t>
            </a:r>
            <a:r>
              <a:rPr lang="fr-FR" sz="2400" dirty="0" err="1" smtClean="0">
                <a:cs typeface="Arial"/>
              </a:rPr>
              <a:t>before</a:t>
            </a:r>
            <a:r>
              <a:rPr lang="fr-FR" sz="2400" dirty="0" smtClean="0">
                <a:cs typeface="Arial"/>
              </a:rPr>
              <a:t> </a:t>
            </a:r>
            <a:r>
              <a:rPr lang="fr-FR" sz="2400" dirty="0" err="1" smtClean="0">
                <a:cs typeface="Arial"/>
              </a:rPr>
              <a:t>scholars</a:t>
            </a:r>
            <a:r>
              <a:rPr lang="fr-FR" sz="2400" dirty="0" smtClean="0">
                <a:cs typeface="Arial"/>
              </a:rPr>
              <a:t> – Kuznets, </a:t>
            </a:r>
            <a:r>
              <a:rPr lang="fr-FR" sz="2400" dirty="0" err="1" smtClean="0">
                <a:cs typeface="Arial"/>
              </a:rPr>
              <a:t>Kendrick</a:t>
            </a:r>
            <a:r>
              <a:rPr lang="fr-FR" sz="2400" dirty="0" smtClean="0">
                <a:cs typeface="Arial"/>
              </a:rPr>
              <a:t>, </a:t>
            </a:r>
            <a:r>
              <a:rPr lang="fr-FR" sz="2400" dirty="0" err="1" smtClean="0">
                <a:cs typeface="Arial"/>
              </a:rPr>
              <a:t>Dugé</a:t>
            </a:r>
            <a:r>
              <a:rPr lang="fr-FR" sz="2400" dirty="0" smtClean="0">
                <a:cs typeface="Arial"/>
              </a:rPr>
              <a:t>.. – </a:t>
            </a:r>
            <a:r>
              <a:rPr lang="fr-FR" sz="2400" dirty="0" err="1" smtClean="0">
                <a:cs typeface="Arial"/>
              </a:rPr>
              <a:t>could</a:t>
            </a:r>
            <a:r>
              <a:rPr lang="fr-FR" sz="2400" dirty="0" smtClean="0">
                <a:cs typeface="Arial"/>
              </a:rPr>
              <a:t> hand over the computation of national </a:t>
            </a:r>
            <a:r>
              <a:rPr lang="fr-FR" sz="2400" dirty="0" err="1" smtClean="0">
                <a:cs typeface="Arial"/>
              </a:rPr>
              <a:t>income</a:t>
            </a:r>
            <a:r>
              <a:rPr lang="fr-FR" sz="2400" dirty="0" smtClean="0">
                <a:cs typeface="Arial"/>
              </a:rPr>
              <a:t> and GDP to official institutes</a:t>
            </a:r>
          </a:p>
          <a:p>
            <a:pPr>
              <a:buNone/>
            </a:pPr>
            <a:endParaRPr lang="fr-FR" sz="2400" dirty="0" smtClean="0">
              <a:cs typeface="Arial"/>
            </a:endParaRPr>
          </a:p>
          <a:p>
            <a:r>
              <a:rPr lang="fr-FR" sz="2400" dirty="0" smtClean="0">
                <a:cs typeface="Arial"/>
              </a:rPr>
              <a:t>It </a:t>
            </a:r>
            <a:r>
              <a:rPr lang="fr-FR" sz="2400" dirty="0" err="1" smtClean="0">
                <a:cs typeface="Arial"/>
              </a:rPr>
              <a:t>also</a:t>
            </a:r>
            <a:r>
              <a:rPr lang="fr-FR" sz="2400" dirty="0" smtClean="0">
                <a:cs typeface="Arial"/>
              </a:rPr>
              <a:t> </a:t>
            </a:r>
            <a:r>
              <a:rPr lang="fr-FR" sz="2400" dirty="0" err="1" smtClean="0">
                <a:cs typeface="Arial"/>
              </a:rPr>
              <a:t>took</a:t>
            </a:r>
            <a:r>
              <a:rPr lang="fr-FR" sz="2400" dirty="0" smtClean="0">
                <a:cs typeface="Arial"/>
              </a:rPr>
              <a:t> a long time (≈1950s-2000s) </a:t>
            </a:r>
            <a:r>
              <a:rPr lang="fr-FR" sz="2400" dirty="0" err="1" smtClean="0">
                <a:cs typeface="Arial"/>
              </a:rPr>
              <a:t>before</a:t>
            </a:r>
            <a:r>
              <a:rPr lang="fr-FR" sz="2400" dirty="0" smtClean="0">
                <a:cs typeface="Arial"/>
              </a:rPr>
              <a:t> official national </a:t>
            </a:r>
            <a:r>
              <a:rPr lang="fr-FR" sz="2400" dirty="0" err="1" smtClean="0">
                <a:cs typeface="Arial"/>
              </a:rPr>
              <a:t>accounts</a:t>
            </a:r>
            <a:r>
              <a:rPr lang="fr-FR" sz="2400" dirty="0" smtClean="0">
                <a:cs typeface="Arial"/>
              </a:rPr>
              <a:t> </a:t>
            </a:r>
            <a:r>
              <a:rPr lang="fr-FR" sz="2400" dirty="0" err="1" smtClean="0">
                <a:cs typeface="Arial"/>
              </a:rPr>
              <a:t>were</a:t>
            </a:r>
            <a:r>
              <a:rPr lang="fr-FR" sz="2400" dirty="0" smtClean="0">
                <a:cs typeface="Arial"/>
              </a:rPr>
              <a:t> able to </a:t>
            </a:r>
            <a:r>
              <a:rPr lang="fr-FR" sz="2400" dirty="0" err="1" smtClean="0">
                <a:cs typeface="Arial"/>
              </a:rPr>
              <a:t>include</a:t>
            </a:r>
            <a:r>
              <a:rPr lang="fr-FR" sz="2400" dirty="0" smtClean="0">
                <a:cs typeface="Arial"/>
              </a:rPr>
              <a:t> </a:t>
            </a:r>
            <a:r>
              <a:rPr lang="fr-FR" sz="2400" dirty="0" err="1" smtClean="0">
                <a:cs typeface="Arial"/>
              </a:rPr>
              <a:t>standardized</a:t>
            </a:r>
            <a:r>
              <a:rPr lang="fr-FR" sz="2400" dirty="0" smtClean="0">
                <a:cs typeface="Arial"/>
              </a:rPr>
              <a:t> stock </a:t>
            </a:r>
            <a:r>
              <a:rPr lang="fr-FR" sz="2400" dirty="0" err="1" smtClean="0">
                <a:cs typeface="Arial"/>
              </a:rPr>
              <a:t>accounts</a:t>
            </a:r>
            <a:r>
              <a:rPr lang="fr-FR" sz="2400" dirty="0" smtClean="0">
                <a:cs typeface="Arial"/>
              </a:rPr>
              <a:t> </a:t>
            </a:r>
            <a:r>
              <a:rPr lang="fr-FR" sz="2400" dirty="0" smtClean="0">
                <a:cs typeface="Arial"/>
              </a:rPr>
              <a:t>   (</a:t>
            </a:r>
            <a:r>
              <a:rPr lang="fr-FR" sz="2400" dirty="0" smtClean="0">
                <a:cs typeface="Arial"/>
              </a:rPr>
              <a:t>first consistent guidelines for balance </a:t>
            </a:r>
            <a:r>
              <a:rPr lang="fr-FR" sz="2400" dirty="0" err="1" smtClean="0">
                <a:cs typeface="Arial"/>
              </a:rPr>
              <a:t>sheets</a:t>
            </a:r>
            <a:r>
              <a:rPr lang="fr-FR" sz="2400" dirty="0" smtClean="0">
                <a:cs typeface="Arial"/>
              </a:rPr>
              <a:t> - </a:t>
            </a:r>
            <a:r>
              <a:rPr lang="fr-FR" sz="2400" dirty="0" err="1" smtClean="0">
                <a:cs typeface="Arial"/>
              </a:rPr>
              <a:t>assets</a:t>
            </a:r>
            <a:r>
              <a:rPr lang="fr-FR" sz="2400" dirty="0" smtClean="0">
                <a:cs typeface="Arial"/>
              </a:rPr>
              <a:t> and </a:t>
            </a:r>
            <a:r>
              <a:rPr lang="fr-FR" sz="2400" dirty="0" err="1" smtClean="0">
                <a:cs typeface="Arial"/>
              </a:rPr>
              <a:t>liabilities</a:t>
            </a:r>
            <a:r>
              <a:rPr lang="fr-FR" sz="2400" dirty="0" smtClean="0">
                <a:cs typeface="Arial"/>
              </a:rPr>
              <a:t> - </a:t>
            </a:r>
            <a:r>
              <a:rPr lang="fr-FR" sz="2400" dirty="0" err="1" smtClean="0">
                <a:cs typeface="Arial"/>
              </a:rPr>
              <a:t>appear</a:t>
            </a:r>
            <a:r>
              <a:rPr lang="fr-FR" sz="2400" dirty="0" smtClean="0">
                <a:cs typeface="Arial"/>
              </a:rPr>
              <a:t> in SNA 1993, </a:t>
            </a:r>
            <a:r>
              <a:rPr lang="fr-FR" sz="2400" dirty="0" smtClean="0">
                <a:cs typeface="Arial"/>
              </a:rPr>
              <a:t>2008; in </a:t>
            </a:r>
            <a:r>
              <a:rPr lang="fr-FR" sz="2400" dirty="0" err="1" smtClean="0">
                <a:cs typeface="Arial"/>
              </a:rPr>
              <a:t>some</a:t>
            </a:r>
            <a:r>
              <a:rPr lang="fr-FR" sz="2400" dirty="0" smtClean="0">
                <a:cs typeface="Arial"/>
              </a:rPr>
              <a:t> </a:t>
            </a:r>
            <a:r>
              <a:rPr lang="fr-FR" sz="2400" dirty="0" err="1" smtClean="0">
                <a:cs typeface="Arial"/>
              </a:rPr>
              <a:t>key</a:t>
            </a:r>
            <a:r>
              <a:rPr lang="fr-FR" sz="2400" dirty="0" smtClean="0">
                <a:cs typeface="Arial"/>
              </a:rPr>
              <a:t> countries </a:t>
            </a:r>
            <a:r>
              <a:rPr lang="fr-FR" sz="2400" dirty="0" err="1" smtClean="0">
                <a:cs typeface="Arial"/>
              </a:rPr>
              <a:t>like</a:t>
            </a:r>
            <a:r>
              <a:rPr lang="fr-FR" sz="2400" dirty="0" smtClean="0">
                <a:cs typeface="Arial"/>
              </a:rPr>
              <a:t> Germany, first consistent official balance </a:t>
            </a:r>
            <a:r>
              <a:rPr lang="fr-FR" sz="2400" dirty="0" err="1" smtClean="0">
                <a:cs typeface="Arial"/>
              </a:rPr>
              <a:t>sheet</a:t>
            </a:r>
            <a:r>
              <a:rPr lang="fr-FR" sz="2400" dirty="0" smtClean="0">
                <a:cs typeface="Arial"/>
              </a:rPr>
              <a:t> </a:t>
            </a:r>
            <a:r>
              <a:rPr lang="fr-FR" sz="2400" dirty="0" err="1" smtClean="0">
                <a:cs typeface="Arial"/>
              </a:rPr>
              <a:t>released</a:t>
            </a:r>
            <a:r>
              <a:rPr lang="fr-FR" sz="2400" dirty="0" smtClean="0">
                <a:cs typeface="Arial"/>
              </a:rPr>
              <a:t> in 2010)</a:t>
            </a:r>
            <a:endParaRPr lang="fr-FR" sz="2400" dirty="0" smtClean="0">
              <a:cs typeface="Arial"/>
            </a:endParaRPr>
          </a:p>
          <a:p>
            <a:pPr>
              <a:buNone/>
            </a:pPr>
            <a:endParaRPr lang="fr-FR" sz="2400" dirty="0" smtClean="0">
              <a:cs typeface="Arial"/>
            </a:endParaRPr>
          </a:p>
          <a:p>
            <a:r>
              <a:rPr lang="fr-FR" sz="2400" dirty="0" err="1" smtClean="0">
                <a:cs typeface="Arial"/>
              </a:rPr>
              <a:t>Maybe</a:t>
            </a:r>
            <a:r>
              <a:rPr lang="fr-FR" sz="2400" dirty="0" smtClean="0">
                <a:cs typeface="Arial"/>
              </a:rPr>
              <a:t> </a:t>
            </a:r>
            <a:r>
              <a:rPr lang="fr-FR" sz="2400" dirty="0" err="1" smtClean="0">
                <a:cs typeface="Arial"/>
              </a:rPr>
              <a:t>it</a:t>
            </a:r>
            <a:r>
              <a:rPr lang="fr-FR" sz="2400" dirty="0" smtClean="0">
                <a:cs typeface="Arial"/>
              </a:rPr>
              <a:t> </a:t>
            </a:r>
            <a:r>
              <a:rPr lang="fr-FR" sz="2400" dirty="0" err="1" smtClean="0">
                <a:cs typeface="Arial"/>
              </a:rPr>
              <a:t>will</a:t>
            </a:r>
            <a:r>
              <a:rPr lang="fr-FR" sz="2400" dirty="0" smtClean="0">
                <a:cs typeface="Arial"/>
              </a:rPr>
              <a:t> </a:t>
            </a:r>
            <a:r>
              <a:rPr lang="fr-FR" sz="2400" dirty="0" err="1" smtClean="0">
                <a:cs typeface="Arial"/>
              </a:rPr>
              <a:t>take</a:t>
            </a:r>
            <a:r>
              <a:rPr lang="fr-FR" sz="2400" dirty="0" smtClean="0">
                <a:cs typeface="Arial"/>
              </a:rPr>
              <a:t> as </a:t>
            </a:r>
            <a:r>
              <a:rPr lang="fr-FR" sz="2400" dirty="0" err="1" smtClean="0">
                <a:cs typeface="Arial"/>
              </a:rPr>
              <a:t>much</a:t>
            </a:r>
            <a:r>
              <a:rPr lang="fr-FR" sz="2400" dirty="0" smtClean="0">
                <a:cs typeface="Arial"/>
              </a:rPr>
              <a:t> time </a:t>
            </a:r>
            <a:r>
              <a:rPr lang="fr-FR" sz="2400" dirty="0" smtClean="0">
                <a:cs typeface="Arial"/>
              </a:rPr>
              <a:t>(2010s-2050s?) to </a:t>
            </a:r>
            <a:r>
              <a:rPr lang="fr-FR" sz="2400" dirty="0" err="1" smtClean="0">
                <a:cs typeface="Arial"/>
              </a:rPr>
              <a:t>develop</a:t>
            </a:r>
            <a:r>
              <a:rPr lang="fr-FR" sz="2400" dirty="0" smtClean="0">
                <a:cs typeface="Arial"/>
              </a:rPr>
              <a:t> concepts and </a:t>
            </a:r>
            <a:r>
              <a:rPr lang="fr-FR" sz="2400" dirty="0" err="1" smtClean="0">
                <a:cs typeface="Arial"/>
              </a:rPr>
              <a:t>methods</a:t>
            </a:r>
            <a:r>
              <a:rPr lang="fr-FR" sz="2400" dirty="0" smtClean="0">
                <a:cs typeface="Arial"/>
              </a:rPr>
              <a:t> for </a:t>
            </a:r>
            <a:r>
              <a:rPr lang="fr-FR" sz="2400" dirty="0" err="1" smtClean="0">
                <a:cs typeface="Arial"/>
              </a:rPr>
              <a:t>inequality</a:t>
            </a:r>
            <a:r>
              <a:rPr lang="fr-FR" sz="2400" dirty="0" smtClean="0">
                <a:cs typeface="Arial"/>
              </a:rPr>
              <a:t> </a:t>
            </a:r>
            <a:r>
              <a:rPr lang="fr-FR" sz="2400" dirty="0" err="1" smtClean="0">
                <a:cs typeface="Arial"/>
              </a:rPr>
              <a:t>measurement</a:t>
            </a:r>
            <a:r>
              <a:rPr lang="fr-FR" sz="2400" dirty="0" smtClean="0">
                <a:cs typeface="Arial"/>
              </a:rPr>
              <a:t> </a:t>
            </a:r>
            <a:r>
              <a:rPr lang="fr-FR" sz="2400" dirty="0" err="1" smtClean="0">
                <a:cs typeface="Arial"/>
              </a:rPr>
              <a:t>that</a:t>
            </a:r>
            <a:r>
              <a:rPr lang="fr-FR" sz="2400" dirty="0" smtClean="0">
                <a:cs typeface="Arial"/>
              </a:rPr>
              <a:t> are </a:t>
            </a:r>
            <a:r>
              <a:rPr lang="fr-FR" sz="2400" dirty="0" err="1" smtClean="0">
                <a:cs typeface="Arial"/>
              </a:rPr>
              <a:t>fully</a:t>
            </a:r>
            <a:r>
              <a:rPr lang="fr-FR" sz="2400" dirty="0" smtClean="0">
                <a:cs typeface="Arial"/>
              </a:rPr>
              <a:t> </a:t>
            </a:r>
            <a:r>
              <a:rPr lang="fr-FR" sz="2400" dirty="0" err="1" smtClean="0">
                <a:cs typeface="Arial"/>
              </a:rPr>
              <a:t>standardized</a:t>
            </a:r>
            <a:r>
              <a:rPr lang="fr-FR" sz="2400" dirty="0" smtClean="0">
                <a:cs typeface="Arial"/>
              </a:rPr>
              <a:t> and consistent </a:t>
            </a:r>
            <a:r>
              <a:rPr lang="fr-FR" sz="2400" dirty="0" err="1" smtClean="0">
                <a:cs typeface="Arial"/>
              </a:rPr>
              <a:t>with</a:t>
            </a:r>
            <a:r>
              <a:rPr lang="fr-FR" sz="2400" dirty="0" smtClean="0">
                <a:cs typeface="Arial"/>
              </a:rPr>
              <a:t> national </a:t>
            </a:r>
            <a:r>
              <a:rPr lang="fr-FR" sz="2400" dirty="0" err="1" smtClean="0">
                <a:cs typeface="Arial"/>
              </a:rPr>
              <a:t>accounts</a:t>
            </a:r>
            <a:r>
              <a:rPr lang="fr-FR" sz="2400" dirty="0" smtClean="0">
                <a:cs typeface="Arial"/>
              </a:rPr>
              <a:t>; </a:t>
            </a:r>
            <a:r>
              <a:rPr lang="fr-FR" sz="2400" dirty="0" smtClean="0">
                <a:cs typeface="Arial"/>
              </a:rPr>
              <a:t>but </a:t>
            </a:r>
            <a:r>
              <a:rPr lang="fr-FR" sz="2400" dirty="0" err="1" smtClean="0">
                <a:cs typeface="Arial"/>
              </a:rPr>
              <a:t>it</a:t>
            </a:r>
            <a:r>
              <a:rPr lang="fr-FR" sz="2400" dirty="0" smtClean="0">
                <a:cs typeface="Arial"/>
              </a:rPr>
              <a:t> </a:t>
            </a:r>
            <a:r>
              <a:rPr lang="fr-FR" sz="2400" dirty="0" err="1" smtClean="0">
                <a:cs typeface="Arial"/>
              </a:rPr>
              <a:t>is</a:t>
            </a:r>
            <a:r>
              <a:rPr lang="fr-FR" sz="2400" dirty="0" smtClean="0">
                <a:cs typeface="Arial"/>
              </a:rPr>
              <a:t> </a:t>
            </a:r>
            <a:r>
              <a:rPr lang="fr-FR" sz="2400" dirty="0" err="1" smtClean="0">
                <a:cs typeface="Arial"/>
              </a:rPr>
              <a:t>worth</a:t>
            </a:r>
            <a:r>
              <a:rPr lang="fr-FR" sz="2400" dirty="0" smtClean="0">
                <a:cs typeface="Arial"/>
              </a:rPr>
              <a:t> </a:t>
            </a:r>
            <a:r>
              <a:rPr lang="fr-FR" sz="2400" dirty="0" err="1" smtClean="0">
                <a:cs typeface="Arial"/>
              </a:rPr>
              <a:t>trying</a:t>
            </a:r>
            <a:r>
              <a:rPr lang="fr-FR" sz="2400" dirty="0" smtClean="0">
                <a:cs typeface="Arial"/>
              </a:rPr>
              <a:t> </a:t>
            </a:r>
            <a:r>
              <a:rPr lang="fr-FR" sz="2400" dirty="0" err="1" smtClean="0">
                <a:cs typeface="Arial"/>
              </a:rPr>
              <a:t>moving</a:t>
            </a:r>
            <a:r>
              <a:rPr lang="fr-FR" sz="2400" dirty="0" smtClean="0">
                <a:cs typeface="Arial"/>
              </a:rPr>
              <a:t> in </a:t>
            </a:r>
            <a:r>
              <a:rPr lang="fr-FR" sz="2400" dirty="0" err="1" smtClean="0">
                <a:cs typeface="Arial"/>
              </a:rPr>
              <a:t>this</a:t>
            </a:r>
            <a:r>
              <a:rPr lang="fr-FR" sz="2400" dirty="0" smtClean="0">
                <a:cs typeface="Arial"/>
              </a:rPr>
              <a:t> direction </a:t>
            </a:r>
            <a:endParaRPr lang="fr-F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Promises and </a:t>
            </a:r>
            <a:r>
              <a:rPr lang="fr-FR" sz="3200" dirty="0" err="1" smtClean="0"/>
              <a:t>pitfalls</a:t>
            </a:r>
            <a:r>
              <a:rPr lang="fr-FR" sz="3200" dirty="0" smtClean="0"/>
              <a:t> in </a:t>
            </a:r>
            <a:r>
              <a:rPr lang="fr-FR" sz="3200" dirty="0" err="1" smtClean="0"/>
              <a:t>inequality</a:t>
            </a:r>
            <a:r>
              <a:rPr lang="fr-FR" sz="3200" dirty="0" smtClean="0"/>
              <a:t> </a:t>
            </a:r>
            <a:r>
              <a:rPr lang="fr-FR" sz="3200" dirty="0" err="1" smtClean="0"/>
              <a:t>measurement</a:t>
            </a:r>
            <a:endParaRPr lang="fr-FR" sz="3200" dirty="0"/>
          </a:p>
        </p:txBody>
      </p:sp>
      <p:sp>
        <p:nvSpPr>
          <p:cNvPr id="3" name="Espace réservé du contenu 2"/>
          <p:cNvSpPr>
            <a:spLocks noGrp="1"/>
          </p:cNvSpPr>
          <p:nvPr>
            <p:ph idx="1"/>
          </p:nvPr>
        </p:nvSpPr>
        <p:spPr>
          <a:xfrm>
            <a:off x="251520" y="1268760"/>
            <a:ext cx="8784976" cy="5112568"/>
          </a:xfrm>
        </p:spPr>
        <p:txBody>
          <a:bodyPr>
            <a:noAutofit/>
          </a:bodyPr>
          <a:lstStyle/>
          <a:p>
            <a:r>
              <a:rPr lang="fr-FR" sz="2400" dirty="0" smtClean="0"/>
              <a:t>Much</a:t>
            </a:r>
            <a:r>
              <a:rPr lang="fr-FR" sz="2400" dirty="0" smtClean="0"/>
              <a:t> </a:t>
            </a:r>
            <a:r>
              <a:rPr lang="fr-FR" sz="2400" dirty="0" err="1" smtClean="0"/>
              <a:t>progress</a:t>
            </a:r>
            <a:r>
              <a:rPr lang="fr-FR" sz="2400" dirty="0" smtClean="0"/>
              <a:t> has been made </a:t>
            </a:r>
            <a:r>
              <a:rPr lang="fr-FR" sz="2400" dirty="0" err="1" smtClean="0"/>
              <a:t>at</a:t>
            </a:r>
            <a:r>
              <a:rPr lang="fr-FR" sz="2400" dirty="0" smtClean="0"/>
              <a:t> </a:t>
            </a:r>
            <a:r>
              <a:rPr lang="fr-FR" sz="2400" dirty="0" err="1" smtClean="0"/>
              <a:t>collecting</a:t>
            </a:r>
            <a:r>
              <a:rPr lang="fr-FR" sz="2400" dirty="0" smtClean="0"/>
              <a:t> </a:t>
            </a:r>
            <a:r>
              <a:rPr lang="fr-FR" sz="2400" dirty="0" err="1" smtClean="0"/>
              <a:t>household</a:t>
            </a:r>
            <a:r>
              <a:rPr lang="fr-FR" sz="2400" dirty="0" smtClean="0"/>
              <a:t> </a:t>
            </a:r>
            <a:r>
              <a:rPr lang="fr-FR" sz="2400" dirty="0" err="1" smtClean="0"/>
              <a:t>surveys</a:t>
            </a:r>
            <a:r>
              <a:rPr lang="fr-FR" sz="2400" dirty="0" smtClean="0"/>
              <a:t>: </a:t>
            </a:r>
            <a:endParaRPr lang="fr-FR" sz="2400" dirty="0" smtClean="0"/>
          </a:p>
          <a:p>
            <a:pPr>
              <a:buNone/>
            </a:pPr>
            <a:r>
              <a:rPr lang="fr-FR" sz="2400" dirty="0" smtClean="0"/>
              <a:t>- LIS (</a:t>
            </a:r>
            <a:r>
              <a:rPr lang="fr-FR" sz="2400" dirty="0" err="1" smtClean="0"/>
              <a:t>income</a:t>
            </a:r>
            <a:r>
              <a:rPr lang="fr-FR" sz="2400" dirty="0" smtClean="0"/>
              <a:t> </a:t>
            </a:r>
            <a:r>
              <a:rPr lang="fr-FR" sz="2400" dirty="0" err="1" smtClean="0"/>
              <a:t>surveys</a:t>
            </a:r>
            <a:r>
              <a:rPr lang="fr-FR" sz="2400" dirty="0" smtClean="0"/>
              <a:t>, </a:t>
            </a:r>
            <a:r>
              <a:rPr lang="fr-FR" sz="2400" dirty="0" smtClean="0"/>
              <a:t>40 countries, 1968-2010) (as of Jan.15th 2014)</a:t>
            </a:r>
          </a:p>
          <a:p>
            <a:pPr>
              <a:buNone/>
            </a:pPr>
            <a:r>
              <a:rPr lang="fr-FR" sz="2400" dirty="0" smtClean="0"/>
              <a:t>- LWS (</a:t>
            </a:r>
            <a:r>
              <a:rPr lang="fr-FR" sz="2400" dirty="0" err="1" smtClean="0"/>
              <a:t>wealth</a:t>
            </a:r>
            <a:r>
              <a:rPr lang="fr-FR" sz="2400" dirty="0" smtClean="0"/>
              <a:t> </a:t>
            </a:r>
            <a:r>
              <a:rPr lang="fr-FR" sz="2400" dirty="0" err="1" smtClean="0"/>
              <a:t>surveys</a:t>
            </a:r>
            <a:r>
              <a:rPr lang="fr-FR" sz="2400" dirty="0" smtClean="0"/>
              <a:t>, </a:t>
            </a:r>
            <a:r>
              <a:rPr lang="fr-FR" sz="2400" dirty="0" smtClean="0"/>
              <a:t>12 countries, 1994-2007) </a:t>
            </a:r>
          </a:p>
          <a:p>
            <a:pPr>
              <a:buNone/>
            </a:pPr>
            <a:r>
              <a:rPr lang="fr-FR" sz="2400" dirty="0" smtClean="0"/>
              <a:t>- WB LSMS (</a:t>
            </a:r>
            <a:r>
              <a:rPr lang="fr-FR" sz="2400" dirty="0" err="1" smtClean="0"/>
              <a:t>income</a:t>
            </a:r>
            <a:r>
              <a:rPr lang="fr-FR" sz="2400" dirty="0" smtClean="0"/>
              <a:t>/</a:t>
            </a:r>
            <a:r>
              <a:rPr lang="fr-FR" sz="2400" dirty="0" err="1" smtClean="0"/>
              <a:t>expenditure</a:t>
            </a:r>
            <a:r>
              <a:rPr lang="fr-FR" sz="2400" dirty="0" smtClean="0"/>
              <a:t> </a:t>
            </a:r>
            <a:r>
              <a:rPr lang="fr-FR" sz="2400" dirty="0" err="1" smtClean="0"/>
              <a:t>surveys</a:t>
            </a:r>
            <a:r>
              <a:rPr lang="fr-FR" sz="2400" dirty="0" smtClean="0"/>
              <a:t>, </a:t>
            </a:r>
            <a:r>
              <a:rPr lang="fr-FR" sz="2400" dirty="0" smtClean="0"/>
              <a:t>39 countries, 1985-2012)</a:t>
            </a:r>
          </a:p>
          <a:p>
            <a:pPr>
              <a:buNone/>
            </a:pPr>
            <a:endParaRPr lang="fr-FR" sz="2400" dirty="0" smtClean="0"/>
          </a:p>
          <a:p>
            <a:r>
              <a:rPr lang="fr-FR" sz="2400" dirty="0" smtClean="0"/>
              <a:t>But </a:t>
            </a:r>
            <a:r>
              <a:rPr lang="fr-FR" sz="2400" dirty="0" err="1" smtClean="0"/>
              <a:t>these</a:t>
            </a:r>
            <a:r>
              <a:rPr lang="fr-FR" sz="2400" dirty="0" smtClean="0"/>
              <a:t> </a:t>
            </a:r>
            <a:r>
              <a:rPr lang="fr-FR" sz="2400" dirty="0" err="1" smtClean="0"/>
              <a:t>surveys</a:t>
            </a:r>
            <a:r>
              <a:rPr lang="fr-FR" sz="2400" dirty="0" smtClean="0"/>
              <a:t> are </a:t>
            </a:r>
            <a:r>
              <a:rPr lang="fr-FR" sz="2400" dirty="0" err="1" smtClean="0"/>
              <a:t>still</a:t>
            </a:r>
            <a:r>
              <a:rPr lang="fr-FR" sz="2400" dirty="0" smtClean="0"/>
              <a:t> not </a:t>
            </a:r>
            <a:r>
              <a:rPr lang="fr-FR" sz="2400" dirty="0" err="1" smtClean="0"/>
              <a:t>annual</a:t>
            </a:r>
            <a:r>
              <a:rPr lang="fr-FR" sz="2400" dirty="0" smtClean="0"/>
              <a:t> and </a:t>
            </a:r>
            <a:r>
              <a:rPr lang="fr-FR" sz="2400" dirty="0" err="1" smtClean="0"/>
              <a:t>homogenous</a:t>
            </a:r>
            <a:r>
              <a:rPr lang="fr-FR" sz="2400" dirty="0" smtClean="0"/>
              <a:t> </a:t>
            </a:r>
            <a:endParaRPr lang="fr-FR" sz="2400" dirty="0" smtClean="0"/>
          </a:p>
          <a:p>
            <a:r>
              <a:rPr lang="fr-FR" sz="2400" dirty="0" err="1" smtClean="0"/>
              <a:t>Also</a:t>
            </a:r>
            <a:r>
              <a:rPr lang="fr-FR" sz="2400" dirty="0" smtClean="0"/>
              <a:t>, self-</a:t>
            </a:r>
            <a:r>
              <a:rPr lang="fr-FR" sz="2400" dirty="0" err="1" smtClean="0"/>
              <a:t>reported</a:t>
            </a:r>
            <a:r>
              <a:rPr lang="fr-FR" sz="2400" dirty="0" smtClean="0"/>
              <a:t> </a:t>
            </a:r>
            <a:r>
              <a:rPr lang="fr-FR" sz="2400" dirty="0" err="1" smtClean="0"/>
              <a:t>survey</a:t>
            </a:r>
            <a:r>
              <a:rPr lang="fr-FR" sz="2400" dirty="0" smtClean="0"/>
              <a:t> data </a:t>
            </a:r>
            <a:r>
              <a:rPr lang="fr-FR" sz="2400" dirty="0" err="1" smtClean="0"/>
              <a:t>raises</a:t>
            </a:r>
            <a:r>
              <a:rPr lang="fr-FR" sz="2400" dirty="0" smtClean="0"/>
              <a:t> </a:t>
            </a:r>
            <a:r>
              <a:rPr lang="fr-FR" sz="2400" dirty="0" err="1" smtClean="0"/>
              <a:t>big</a:t>
            </a:r>
            <a:r>
              <a:rPr lang="fr-FR" sz="2400" dirty="0" smtClean="0"/>
              <a:t> </a:t>
            </a:r>
            <a:r>
              <a:rPr lang="fr-FR" sz="2400" dirty="0" err="1" smtClean="0"/>
              <a:t>problems</a:t>
            </a:r>
            <a:r>
              <a:rPr lang="fr-FR" sz="2400" dirty="0" smtClean="0"/>
              <a:t> </a:t>
            </a:r>
            <a:r>
              <a:rPr lang="fr-FR" sz="2400" dirty="0" err="1" smtClean="0"/>
              <a:t>at</a:t>
            </a:r>
            <a:r>
              <a:rPr lang="fr-FR" sz="2400" dirty="0" smtClean="0"/>
              <a:t> the top: </a:t>
            </a:r>
            <a:r>
              <a:rPr lang="fr-FR" sz="2400" dirty="0" smtClean="0"/>
              <a:t>      in </a:t>
            </a:r>
            <a:r>
              <a:rPr lang="fr-FR" sz="2400" dirty="0" err="1" smtClean="0"/>
              <a:t>many</a:t>
            </a:r>
            <a:r>
              <a:rPr lang="fr-FR" sz="2400" dirty="0" smtClean="0"/>
              <a:t> countries, the </a:t>
            </a:r>
            <a:r>
              <a:rPr lang="fr-FR" sz="2400" dirty="0" err="1" smtClean="0"/>
              <a:t>richest</a:t>
            </a:r>
            <a:r>
              <a:rPr lang="fr-FR" sz="2400" dirty="0" smtClean="0"/>
              <a:t> </a:t>
            </a:r>
            <a:r>
              <a:rPr lang="fr-FR" sz="2400" dirty="0" err="1" smtClean="0"/>
              <a:t>individuals</a:t>
            </a:r>
            <a:r>
              <a:rPr lang="fr-FR" sz="2400" dirty="0" smtClean="0"/>
              <a:t> in </a:t>
            </a:r>
            <a:r>
              <a:rPr lang="fr-FR" sz="2400" dirty="0" err="1" smtClean="0"/>
              <a:t>surveys</a:t>
            </a:r>
            <a:r>
              <a:rPr lang="fr-FR" sz="2400" dirty="0" smtClean="0"/>
              <a:t> are </a:t>
            </a:r>
            <a:r>
              <a:rPr lang="fr-FR" sz="2400" dirty="0" err="1" smtClean="0"/>
              <a:t>unplausibly</a:t>
            </a:r>
            <a:r>
              <a:rPr lang="fr-FR" sz="2400" dirty="0" smtClean="0"/>
              <a:t> </a:t>
            </a:r>
            <a:r>
              <a:rPr lang="fr-FR" sz="2400" dirty="0" err="1" smtClean="0"/>
              <a:t>poor</a:t>
            </a:r>
            <a:r>
              <a:rPr lang="fr-FR" sz="2400" dirty="0" smtClean="0"/>
              <a:t> (</a:t>
            </a:r>
            <a:r>
              <a:rPr lang="fr-FR" sz="2400" dirty="0" err="1" smtClean="0"/>
              <a:t>say</a:t>
            </a:r>
            <a:r>
              <a:rPr lang="fr-FR" sz="2400" dirty="0" smtClean="0"/>
              <a:t>, &lt;</a:t>
            </a:r>
            <a:r>
              <a:rPr lang="fr-FR" sz="2400" dirty="0" smtClean="0"/>
              <a:t>5-10 </a:t>
            </a:r>
            <a:r>
              <a:rPr lang="fr-FR" sz="2400" dirty="0" smtClean="0"/>
              <a:t>times </a:t>
            </a:r>
            <a:r>
              <a:rPr lang="fr-FR" sz="2400" dirty="0" err="1" smtClean="0"/>
              <a:t>average</a:t>
            </a:r>
            <a:r>
              <a:rPr lang="fr-FR" sz="2400" dirty="0" smtClean="0"/>
              <a:t> </a:t>
            </a:r>
            <a:r>
              <a:rPr lang="fr-FR" sz="2400" dirty="0" err="1" smtClean="0"/>
              <a:t>income</a:t>
            </a:r>
            <a:r>
              <a:rPr lang="fr-FR" sz="2400" dirty="0" smtClean="0"/>
              <a:t>), </a:t>
            </a:r>
            <a:r>
              <a:rPr lang="fr-FR" sz="2400" dirty="0" err="1" smtClean="0"/>
              <a:t>which</a:t>
            </a:r>
            <a:r>
              <a:rPr lang="fr-FR" sz="2400" dirty="0" smtClean="0"/>
              <a:t> </a:t>
            </a:r>
            <a:r>
              <a:rPr lang="fr-FR" sz="2400" dirty="0" err="1" smtClean="0"/>
              <a:t>badly</a:t>
            </a:r>
            <a:r>
              <a:rPr lang="fr-FR" sz="2400" dirty="0" smtClean="0"/>
              <a:t> </a:t>
            </a:r>
            <a:r>
              <a:rPr lang="fr-FR" sz="2400" dirty="0" err="1" smtClean="0"/>
              <a:t>hurts</a:t>
            </a:r>
            <a:r>
              <a:rPr lang="fr-FR" sz="2400" dirty="0" smtClean="0"/>
              <a:t> the </a:t>
            </a:r>
            <a:r>
              <a:rPr lang="fr-FR" sz="2400" dirty="0" err="1" smtClean="0"/>
              <a:t>credibility</a:t>
            </a:r>
            <a:r>
              <a:rPr lang="fr-FR" sz="2400" dirty="0" smtClean="0"/>
              <a:t> of official </a:t>
            </a:r>
            <a:r>
              <a:rPr lang="fr-FR" sz="2400" dirty="0" err="1" smtClean="0"/>
              <a:t>statistics</a:t>
            </a:r>
            <a:r>
              <a:rPr lang="fr-FR" sz="2400" dirty="0" smtClean="0"/>
              <a:t> in </a:t>
            </a:r>
            <a:r>
              <a:rPr lang="fr-FR" sz="2400" dirty="0" err="1" smtClean="0"/>
              <a:t>general</a:t>
            </a:r>
            <a:endParaRPr lang="fr-FR" sz="2400" dirty="0" smtClean="0"/>
          </a:p>
          <a:p>
            <a:pPr>
              <a:buNone/>
            </a:pPr>
            <a:r>
              <a:rPr lang="fr-FR" sz="2400" dirty="0" smtClean="0"/>
              <a:t>→ </a:t>
            </a:r>
            <a:r>
              <a:rPr lang="fr-FR" sz="2400" dirty="0" smtClean="0"/>
              <a:t>the </a:t>
            </a:r>
            <a:r>
              <a:rPr lang="fr-FR" sz="2400" dirty="0" err="1" smtClean="0"/>
              <a:t>growth</a:t>
            </a:r>
            <a:r>
              <a:rPr lang="fr-FR" sz="2400" dirty="0" smtClean="0"/>
              <a:t> </a:t>
            </a:r>
            <a:r>
              <a:rPr lang="fr-FR" sz="2400" dirty="0" err="1" smtClean="0"/>
              <a:t>that</a:t>
            </a:r>
            <a:r>
              <a:rPr lang="fr-FR" sz="2400" dirty="0" smtClean="0"/>
              <a:t> people </a:t>
            </a:r>
            <a:r>
              <a:rPr lang="fr-FR" sz="2400" dirty="0" err="1" smtClean="0"/>
              <a:t>see</a:t>
            </a:r>
            <a:r>
              <a:rPr lang="fr-FR" sz="2400" dirty="0" smtClean="0"/>
              <a:t> </a:t>
            </a:r>
            <a:r>
              <a:rPr lang="fr-FR" sz="2400" dirty="0" err="1" smtClean="0"/>
              <a:t>around</a:t>
            </a:r>
            <a:r>
              <a:rPr lang="fr-FR" sz="2400" dirty="0" smtClean="0"/>
              <a:t> </a:t>
            </a:r>
            <a:r>
              <a:rPr lang="fr-FR" sz="2400" dirty="0" err="1" smtClean="0"/>
              <a:t>them</a:t>
            </a:r>
            <a:r>
              <a:rPr lang="fr-FR" sz="2400" dirty="0" smtClean="0"/>
              <a:t> </a:t>
            </a:r>
            <a:r>
              <a:rPr lang="fr-FR" sz="2400" dirty="0" err="1" smtClean="0"/>
              <a:t>can</a:t>
            </a:r>
            <a:r>
              <a:rPr lang="fr-FR" sz="2400" dirty="0" smtClean="0"/>
              <a:t> </a:t>
            </a:r>
            <a:r>
              <a:rPr lang="fr-FR" sz="2400" dirty="0" err="1" smtClean="0"/>
              <a:t>sometime</a:t>
            </a:r>
            <a:r>
              <a:rPr lang="fr-FR" sz="2400" dirty="0" smtClean="0"/>
              <a:t> </a:t>
            </a:r>
            <a:r>
              <a:rPr lang="fr-FR" sz="2400" dirty="0" err="1" smtClean="0"/>
              <a:t>be</a:t>
            </a:r>
            <a:r>
              <a:rPr lang="fr-FR" sz="2400" dirty="0" smtClean="0"/>
              <a:t> </a:t>
            </a:r>
            <a:r>
              <a:rPr lang="fr-FR" sz="2400" dirty="0" err="1" smtClean="0"/>
              <a:t>very</a:t>
            </a:r>
            <a:r>
              <a:rPr lang="fr-FR" sz="2400" dirty="0" smtClean="0"/>
              <a:t> </a:t>
            </a:r>
            <a:r>
              <a:rPr lang="fr-FR" sz="2400" dirty="0" err="1" smtClean="0"/>
              <a:t>different</a:t>
            </a:r>
            <a:r>
              <a:rPr lang="fr-FR" sz="2400" dirty="0" smtClean="0"/>
              <a:t> </a:t>
            </a:r>
            <a:r>
              <a:rPr lang="fr-FR" sz="2400" dirty="0" err="1" smtClean="0"/>
              <a:t>from</a:t>
            </a:r>
            <a:r>
              <a:rPr lang="fr-FR" sz="2400" dirty="0" smtClean="0"/>
              <a:t> the </a:t>
            </a:r>
            <a:r>
              <a:rPr lang="fr-FR" sz="2400" dirty="0" err="1" smtClean="0"/>
              <a:t>growth</a:t>
            </a:r>
            <a:r>
              <a:rPr lang="fr-FR" sz="2400" dirty="0" smtClean="0"/>
              <a:t> </a:t>
            </a:r>
            <a:r>
              <a:rPr lang="fr-FR" sz="2400" dirty="0" err="1" smtClean="0"/>
              <a:t>they</a:t>
            </a:r>
            <a:r>
              <a:rPr lang="fr-FR" sz="2400" dirty="0" smtClean="0"/>
              <a:t> </a:t>
            </a:r>
            <a:r>
              <a:rPr lang="fr-FR" sz="2400" dirty="0" err="1" smtClean="0"/>
              <a:t>hear</a:t>
            </a:r>
            <a:r>
              <a:rPr lang="fr-FR" sz="2400" dirty="0" smtClean="0"/>
              <a:t> about in official GDP </a:t>
            </a:r>
            <a:r>
              <a:rPr lang="fr-FR" sz="2400" dirty="0" err="1" smtClean="0"/>
              <a:t>stats</a:t>
            </a:r>
            <a:endParaRPr lang="fr-F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476672"/>
            <a:ext cx="8784976" cy="6192688"/>
          </a:xfrm>
        </p:spPr>
        <p:txBody>
          <a:bodyPr>
            <a:normAutofit lnSpcReduction="10000"/>
          </a:bodyPr>
          <a:lstStyle/>
          <a:p>
            <a:r>
              <a:rPr lang="fr-FR" sz="2400" dirty="0" err="1" smtClean="0"/>
              <a:t>Some</a:t>
            </a:r>
            <a:r>
              <a:rPr lang="fr-FR" sz="2400" dirty="0" smtClean="0"/>
              <a:t> </a:t>
            </a:r>
            <a:r>
              <a:rPr lang="fr-FR" sz="2400" dirty="0" err="1" smtClean="0"/>
              <a:t>limited</a:t>
            </a:r>
            <a:r>
              <a:rPr lang="fr-FR" sz="2400" dirty="0" smtClean="0"/>
              <a:t> </a:t>
            </a:r>
            <a:r>
              <a:rPr lang="fr-FR" sz="2400" dirty="0" err="1" smtClean="0"/>
              <a:t>progress</a:t>
            </a:r>
            <a:r>
              <a:rPr lang="fr-FR" sz="2400" dirty="0" smtClean="0"/>
              <a:t> has been made </a:t>
            </a:r>
            <a:r>
              <a:rPr lang="fr-FR" sz="2400" dirty="0" err="1" smtClean="0"/>
              <a:t>with</a:t>
            </a:r>
            <a:r>
              <a:rPr lang="fr-FR" sz="2400" dirty="0" smtClean="0"/>
              <a:t> the WTID: </a:t>
            </a:r>
            <a:r>
              <a:rPr lang="fr-FR" sz="2400" dirty="0" err="1" smtClean="0"/>
              <a:t>using</a:t>
            </a:r>
            <a:r>
              <a:rPr lang="fr-FR" sz="2400" dirty="0" smtClean="0"/>
              <a:t> </a:t>
            </a:r>
            <a:r>
              <a:rPr lang="fr-FR" sz="2400" dirty="0" err="1" smtClean="0"/>
              <a:t>tax</a:t>
            </a:r>
            <a:r>
              <a:rPr lang="fr-FR" sz="2400" dirty="0" smtClean="0"/>
              <a:t> data and national </a:t>
            </a:r>
            <a:r>
              <a:rPr lang="fr-FR" sz="2400" dirty="0" err="1" smtClean="0"/>
              <a:t>accounts</a:t>
            </a:r>
            <a:r>
              <a:rPr lang="fr-FR" sz="2400" dirty="0" smtClean="0"/>
              <a:t> data in a consistent </a:t>
            </a:r>
            <a:r>
              <a:rPr lang="fr-FR" sz="2400" dirty="0" err="1" smtClean="0"/>
              <a:t>manner</a:t>
            </a:r>
            <a:r>
              <a:rPr lang="fr-FR" sz="2400" dirty="0" smtClean="0"/>
              <a:t> (Kuznets 1953), </a:t>
            </a:r>
            <a:r>
              <a:rPr lang="fr-FR" sz="2400" dirty="0" err="1" smtClean="0"/>
              <a:t>annual</a:t>
            </a:r>
            <a:r>
              <a:rPr lang="fr-FR" sz="2400" dirty="0" smtClean="0"/>
              <a:t> </a:t>
            </a:r>
            <a:r>
              <a:rPr lang="fr-FR" sz="2400" dirty="0" err="1" smtClean="0"/>
              <a:t>series</a:t>
            </a:r>
            <a:r>
              <a:rPr lang="fr-FR" sz="2400" dirty="0" smtClean="0"/>
              <a:t> </a:t>
            </a:r>
            <a:r>
              <a:rPr lang="fr-FR" sz="2400" dirty="0" err="1" smtClean="0"/>
              <a:t>were</a:t>
            </a:r>
            <a:r>
              <a:rPr lang="fr-FR" sz="2400" dirty="0" smtClean="0"/>
              <a:t> </a:t>
            </a:r>
            <a:r>
              <a:rPr lang="fr-FR" sz="2400" dirty="0" err="1" smtClean="0"/>
              <a:t>constructed</a:t>
            </a:r>
            <a:r>
              <a:rPr lang="fr-FR" sz="2400" dirty="0" smtClean="0"/>
              <a:t> for top </a:t>
            </a:r>
            <a:r>
              <a:rPr lang="fr-FR" sz="2400" dirty="0" err="1" smtClean="0"/>
              <a:t>decile</a:t>
            </a:r>
            <a:r>
              <a:rPr lang="fr-FR" sz="2400" dirty="0" smtClean="0"/>
              <a:t> and percentile </a:t>
            </a:r>
            <a:r>
              <a:rPr lang="fr-FR" sz="2400" dirty="0" err="1" smtClean="0"/>
              <a:t>income</a:t>
            </a:r>
            <a:r>
              <a:rPr lang="fr-FR" sz="2400" dirty="0" smtClean="0"/>
              <a:t> </a:t>
            </a:r>
            <a:r>
              <a:rPr lang="fr-FR" sz="2400" dirty="0" err="1" smtClean="0"/>
              <a:t>shares</a:t>
            </a:r>
            <a:r>
              <a:rPr lang="fr-FR" sz="2400" dirty="0" smtClean="0"/>
              <a:t> </a:t>
            </a:r>
            <a:r>
              <a:rPr lang="fr-FR" sz="2400" dirty="0" smtClean="0"/>
              <a:t>(</a:t>
            </a:r>
            <a:r>
              <a:rPr lang="fr-FR" sz="2400" dirty="0" smtClean="0"/>
              <a:t>28 countries, 1870-2012, Atkinson-Alvaredo-Piketty-Saez and 30+ </a:t>
            </a:r>
            <a:r>
              <a:rPr lang="fr-FR" sz="2400" dirty="0" err="1" smtClean="0"/>
              <a:t>others</a:t>
            </a:r>
            <a:r>
              <a:rPr lang="fr-FR" sz="2400" dirty="0" smtClean="0"/>
              <a:t>)  </a:t>
            </a:r>
            <a:endParaRPr lang="fr-FR" sz="2400" dirty="0" smtClean="0"/>
          </a:p>
          <a:p>
            <a:pPr>
              <a:buNone/>
            </a:pPr>
            <a:r>
              <a:rPr lang="fr-FR" sz="2400" dirty="0" smtClean="0"/>
              <a:t> </a:t>
            </a:r>
            <a:r>
              <a:rPr lang="fr-FR" sz="2400" dirty="0" smtClean="0"/>
              <a:t>             </a:t>
            </a:r>
            <a:r>
              <a:rPr lang="fr-FR" sz="2000" dirty="0" smtClean="0"/>
              <a:t>(</a:t>
            </a:r>
            <a:r>
              <a:rPr lang="fr-FR" sz="2000" dirty="0" err="1" smtClean="0"/>
              <a:t>see</a:t>
            </a:r>
            <a:r>
              <a:rPr lang="fr-FR" sz="2000" dirty="0" smtClean="0"/>
              <a:t> </a:t>
            </a:r>
            <a:r>
              <a:rPr lang="fr-FR" sz="2000" dirty="0" smtClean="0">
                <a:hlinkClick r:id="rId2"/>
              </a:rPr>
              <a:t>http://</a:t>
            </a:r>
            <a:r>
              <a:rPr lang="fr-FR" sz="2000" dirty="0" smtClean="0">
                <a:hlinkClick r:id="rId2"/>
              </a:rPr>
              <a:t>topincomes.parisschoolofeconomics.eu</a:t>
            </a:r>
            <a:r>
              <a:rPr lang="fr-FR" sz="2000" dirty="0" smtClean="0"/>
              <a:t>)</a:t>
            </a:r>
          </a:p>
          <a:p>
            <a:pPr>
              <a:buNone/>
            </a:pPr>
            <a:endParaRPr lang="fr-FR" sz="2400" dirty="0" smtClean="0"/>
          </a:p>
          <a:p>
            <a:r>
              <a:rPr lang="fr-FR" sz="2400" dirty="0" err="1" smtClean="0"/>
              <a:t>These</a:t>
            </a:r>
            <a:r>
              <a:rPr lang="fr-FR" sz="2400" dirty="0" smtClean="0"/>
              <a:t> top </a:t>
            </a:r>
            <a:r>
              <a:rPr lang="fr-FR" sz="2400" dirty="0" err="1" smtClean="0"/>
              <a:t>shares</a:t>
            </a:r>
            <a:r>
              <a:rPr lang="fr-FR" sz="2400" dirty="0" smtClean="0"/>
              <a:t> </a:t>
            </a:r>
            <a:r>
              <a:rPr lang="fr-FR" sz="2400" dirty="0" err="1" smtClean="0"/>
              <a:t>estimates</a:t>
            </a:r>
            <a:r>
              <a:rPr lang="fr-FR" sz="2400" dirty="0" smtClean="0"/>
              <a:t> </a:t>
            </a:r>
            <a:r>
              <a:rPr lang="fr-FR" sz="2400" dirty="0" smtClean="0"/>
              <a:t>are more </a:t>
            </a:r>
            <a:r>
              <a:rPr lang="fr-FR" sz="2400" dirty="0" err="1" smtClean="0"/>
              <a:t>credible</a:t>
            </a:r>
            <a:r>
              <a:rPr lang="fr-FR" sz="2400" dirty="0" smtClean="0"/>
              <a:t> </a:t>
            </a:r>
            <a:r>
              <a:rPr lang="fr-FR" sz="2400" dirty="0" err="1" smtClean="0"/>
              <a:t>than</a:t>
            </a:r>
            <a:r>
              <a:rPr lang="fr-FR" sz="2400" dirty="0" smtClean="0"/>
              <a:t> </a:t>
            </a:r>
            <a:r>
              <a:rPr lang="fr-FR" sz="2400" dirty="0" err="1" smtClean="0"/>
              <a:t>survey</a:t>
            </a:r>
            <a:r>
              <a:rPr lang="fr-FR" sz="2400" dirty="0" smtClean="0"/>
              <a:t>-</a:t>
            </a:r>
            <a:r>
              <a:rPr lang="fr-FR" sz="2400" dirty="0" err="1" smtClean="0"/>
              <a:t>based</a:t>
            </a:r>
            <a:r>
              <a:rPr lang="fr-FR" sz="2400" dirty="0" smtClean="0"/>
              <a:t> </a:t>
            </a:r>
            <a:r>
              <a:rPr lang="fr-FR" sz="2400" dirty="0" err="1" smtClean="0"/>
              <a:t>estimates</a:t>
            </a:r>
            <a:r>
              <a:rPr lang="fr-FR" sz="2400" dirty="0" smtClean="0"/>
              <a:t> and have </a:t>
            </a:r>
            <a:r>
              <a:rPr lang="fr-FR" sz="2400" dirty="0" err="1" smtClean="0"/>
              <a:t>contributed</a:t>
            </a:r>
            <a:r>
              <a:rPr lang="fr-FR" sz="2400" dirty="0" smtClean="0"/>
              <a:t> to </a:t>
            </a:r>
            <a:r>
              <a:rPr lang="fr-FR" sz="2400" dirty="0" err="1" smtClean="0"/>
              <a:t>reshape</a:t>
            </a:r>
            <a:r>
              <a:rPr lang="fr-FR" sz="2400" dirty="0" smtClean="0"/>
              <a:t> public </a:t>
            </a:r>
            <a:r>
              <a:rPr lang="fr-FR" sz="2400" dirty="0" err="1" smtClean="0"/>
              <a:t>debate</a:t>
            </a:r>
            <a:r>
              <a:rPr lang="fr-FR" sz="2400" dirty="0" smtClean="0"/>
              <a:t>: </a:t>
            </a:r>
            <a:r>
              <a:rPr lang="fr-FR" sz="2400" dirty="0" err="1" smtClean="0"/>
              <a:t>see</a:t>
            </a:r>
            <a:r>
              <a:rPr lang="fr-FR" sz="2400" dirty="0" smtClean="0"/>
              <a:t> US </a:t>
            </a:r>
            <a:r>
              <a:rPr lang="fr-FR" sz="2400" dirty="0" err="1" smtClean="0"/>
              <a:t>series</a:t>
            </a:r>
            <a:r>
              <a:rPr lang="fr-FR" sz="2400" dirty="0" smtClean="0"/>
              <a:t> </a:t>
            </a:r>
            <a:r>
              <a:rPr lang="fr-FR" sz="2400" dirty="0" err="1" smtClean="0"/>
              <a:t>with</a:t>
            </a:r>
            <a:r>
              <a:rPr lang="fr-FR" sz="2400" dirty="0" smtClean="0"/>
              <a:t> Saez; or </a:t>
            </a:r>
            <a:r>
              <a:rPr lang="fr-FR" sz="2400" dirty="0" err="1" smtClean="0"/>
              <a:t>Indian</a:t>
            </a:r>
            <a:r>
              <a:rPr lang="fr-FR" sz="2400" dirty="0" smtClean="0"/>
              <a:t> </a:t>
            </a:r>
            <a:r>
              <a:rPr lang="fr-FR" sz="2400" dirty="0" err="1" smtClean="0"/>
              <a:t>series</a:t>
            </a:r>
            <a:r>
              <a:rPr lang="fr-FR" sz="2400" dirty="0" smtClean="0"/>
              <a:t> </a:t>
            </a:r>
            <a:r>
              <a:rPr lang="fr-FR" sz="2400" dirty="0" err="1" smtClean="0"/>
              <a:t>with</a:t>
            </a:r>
            <a:r>
              <a:rPr lang="fr-FR" sz="2400" dirty="0" smtClean="0"/>
              <a:t> </a:t>
            </a:r>
            <a:r>
              <a:rPr lang="fr-FR" sz="2400" dirty="0" err="1" smtClean="0"/>
              <a:t>Banerjee</a:t>
            </a:r>
            <a:r>
              <a:rPr lang="fr-FR" sz="2400" dirty="0" smtClean="0"/>
              <a:t> </a:t>
            </a:r>
            <a:r>
              <a:rPr lang="fr-FR" sz="2400" dirty="0" smtClean="0"/>
              <a:t>(</a:t>
            </a:r>
            <a:r>
              <a:rPr lang="fr-FR" sz="2400" dirty="0" err="1" smtClean="0"/>
              <a:t>missing</a:t>
            </a:r>
            <a:r>
              <a:rPr lang="fr-FR" sz="2400" dirty="0" smtClean="0"/>
              <a:t> </a:t>
            </a:r>
            <a:r>
              <a:rPr lang="fr-FR" sz="2400" dirty="0" err="1" smtClean="0"/>
              <a:t>growth</a:t>
            </a:r>
            <a:r>
              <a:rPr lang="fr-FR" sz="2400" dirty="0" smtClean="0"/>
              <a:t>)</a:t>
            </a:r>
          </a:p>
          <a:p>
            <a:pPr>
              <a:buNone/>
            </a:pPr>
            <a:endParaRPr lang="fr-FR" sz="2400" dirty="0" smtClean="0"/>
          </a:p>
          <a:p>
            <a:r>
              <a:rPr lang="fr-FR" sz="2400" dirty="0" smtClean="0"/>
              <a:t>But </a:t>
            </a:r>
            <a:r>
              <a:rPr lang="fr-FR" sz="2400" dirty="0" err="1" smtClean="0"/>
              <a:t>they</a:t>
            </a:r>
            <a:r>
              <a:rPr lang="fr-FR" sz="2400" dirty="0" smtClean="0"/>
              <a:t> </a:t>
            </a:r>
            <a:r>
              <a:rPr lang="fr-FR" sz="2400" dirty="0" smtClean="0"/>
              <a:t>are </a:t>
            </a:r>
            <a:r>
              <a:rPr lang="fr-FR" sz="2400" dirty="0" err="1" smtClean="0"/>
              <a:t>still</a:t>
            </a:r>
            <a:r>
              <a:rPr lang="fr-FR" sz="2400" dirty="0" smtClean="0"/>
              <a:t> </a:t>
            </a:r>
            <a:r>
              <a:rPr lang="fr-FR" sz="2400" dirty="0" err="1" smtClean="0"/>
              <a:t>very</a:t>
            </a:r>
            <a:r>
              <a:rPr lang="fr-FR" sz="2400" dirty="0" smtClean="0"/>
              <a:t> </a:t>
            </a:r>
            <a:r>
              <a:rPr lang="fr-FR" sz="2400" dirty="0" err="1" smtClean="0"/>
              <a:t>imperfect</a:t>
            </a:r>
            <a:r>
              <a:rPr lang="fr-FR" sz="2400" dirty="0" smtClean="0"/>
              <a:t>. In </a:t>
            </a:r>
            <a:r>
              <a:rPr lang="fr-FR" sz="2400" dirty="0" err="1" smtClean="0"/>
              <a:t>particular</a:t>
            </a:r>
            <a:r>
              <a:rPr lang="fr-FR" sz="2400" dirty="0" smtClean="0"/>
              <a:t>, </a:t>
            </a:r>
            <a:r>
              <a:rPr lang="fr-FR" sz="2400" dirty="0" err="1" smtClean="0"/>
              <a:t>they</a:t>
            </a:r>
            <a:r>
              <a:rPr lang="fr-FR" sz="2400" dirty="0" smtClean="0"/>
              <a:t> are not </a:t>
            </a:r>
            <a:r>
              <a:rPr lang="fr-FR" sz="2400" dirty="0" err="1" smtClean="0"/>
              <a:t>fully</a:t>
            </a:r>
            <a:r>
              <a:rPr lang="fr-FR" sz="2400" dirty="0" smtClean="0"/>
              <a:t> consistent </a:t>
            </a:r>
            <a:r>
              <a:rPr lang="fr-FR" sz="2400" dirty="0" err="1" smtClean="0"/>
              <a:t>with</a:t>
            </a:r>
            <a:r>
              <a:rPr lang="fr-FR" sz="2400" dirty="0" smtClean="0"/>
              <a:t> national </a:t>
            </a:r>
            <a:r>
              <a:rPr lang="fr-FR" sz="2400" dirty="0" err="1" smtClean="0"/>
              <a:t>accounts</a:t>
            </a:r>
            <a:r>
              <a:rPr lang="fr-FR" sz="2400" dirty="0" smtClean="0"/>
              <a:t>. </a:t>
            </a:r>
            <a:r>
              <a:rPr lang="fr-FR" sz="2400" dirty="0" err="1" smtClean="0"/>
              <a:t>They</a:t>
            </a:r>
            <a:r>
              <a:rPr lang="fr-FR" sz="2400" dirty="0" smtClean="0"/>
              <a:t> deal </a:t>
            </a:r>
            <a:r>
              <a:rPr lang="fr-FR" sz="2400" dirty="0" err="1" smtClean="0"/>
              <a:t>with</a:t>
            </a:r>
            <a:r>
              <a:rPr lang="fr-FR" sz="2400" dirty="0" smtClean="0"/>
              <a:t> the distribution of taxable </a:t>
            </a:r>
            <a:r>
              <a:rPr lang="fr-FR" sz="2400" dirty="0" err="1" smtClean="0"/>
              <a:t>income</a:t>
            </a:r>
            <a:r>
              <a:rPr lang="fr-FR" sz="2400" dirty="0" smtClean="0"/>
              <a:t>, not national </a:t>
            </a:r>
            <a:r>
              <a:rPr lang="fr-FR" sz="2400" dirty="0" err="1" smtClean="0"/>
              <a:t>income</a:t>
            </a:r>
            <a:r>
              <a:rPr lang="fr-FR" sz="2400" dirty="0" smtClean="0"/>
              <a:t>. </a:t>
            </a:r>
            <a:r>
              <a:rPr lang="fr-FR" sz="2400" dirty="0" err="1" smtClean="0"/>
              <a:t>Missing</a:t>
            </a:r>
            <a:r>
              <a:rPr lang="fr-FR" sz="2400" dirty="0" smtClean="0"/>
              <a:t> </a:t>
            </a:r>
            <a:r>
              <a:rPr lang="fr-FR" sz="2400" dirty="0" err="1" smtClean="0"/>
              <a:t>tax</a:t>
            </a:r>
            <a:r>
              <a:rPr lang="fr-FR" sz="2400" dirty="0" smtClean="0"/>
              <a:t> exempt capital </a:t>
            </a:r>
            <a:r>
              <a:rPr lang="fr-FR" sz="2400" dirty="0" err="1" smtClean="0"/>
              <a:t>income</a:t>
            </a:r>
            <a:r>
              <a:rPr lang="fr-FR" sz="2400" dirty="0" smtClean="0"/>
              <a:t>. </a:t>
            </a:r>
            <a:r>
              <a:rPr lang="fr-FR" sz="2400" dirty="0" err="1" smtClean="0"/>
              <a:t>Missing</a:t>
            </a:r>
            <a:r>
              <a:rPr lang="fr-FR" sz="2400" dirty="0" smtClean="0"/>
              <a:t> </a:t>
            </a:r>
            <a:r>
              <a:rPr lang="fr-FR" sz="2400" dirty="0" err="1" smtClean="0"/>
              <a:t>tax</a:t>
            </a:r>
            <a:r>
              <a:rPr lang="fr-FR" sz="2400" dirty="0" smtClean="0"/>
              <a:t> exempt </a:t>
            </a:r>
            <a:r>
              <a:rPr lang="fr-FR" sz="2400" dirty="0" err="1" smtClean="0"/>
              <a:t>transfers</a:t>
            </a:r>
            <a:r>
              <a:rPr lang="fr-FR" sz="2400" dirty="0" smtClean="0"/>
              <a:t>.</a:t>
            </a:r>
          </a:p>
          <a:p>
            <a:r>
              <a:rPr lang="fr-FR" sz="2400" dirty="0" err="1" smtClean="0"/>
              <a:t>Next</a:t>
            </a:r>
            <a:r>
              <a:rPr lang="fr-FR" sz="2400" dirty="0" smtClean="0"/>
              <a:t> </a:t>
            </a:r>
            <a:r>
              <a:rPr lang="fr-FR" sz="2400" dirty="0" err="1" smtClean="0"/>
              <a:t>step</a:t>
            </a:r>
            <a:r>
              <a:rPr lang="fr-FR" sz="2400" dirty="0" smtClean="0"/>
              <a:t>: combine </a:t>
            </a:r>
            <a:r>
              <a:rPr lang="fr-FR" sz="2400" dirty="0" err="1" smtClean="0"/>
              <a:t>tax</a:t>
            </a:r>
            <a:r>
              <a:rPr lang="fr-FR" sz="2400" dirty="0" smtClean="0"/>
              <a:t> </a:t>
            </a:r>
            <a:r>
              <a:rPr lang="fr-FR" sz="2400" dirty="0" smtClean="0"/>
              <a:t>and</a:t>
            </a:r>
            <a:r>
              <a:rPr lang="fr-FR" sz="2400" dirty="0" smtClean="0"/>
              <a:t> </a:t>
            </a:r>
            <a:r>
              <a:rPr lang="fr-FR" sz="2400" dirty="0" err="1" smtClean="0"/>
              <a:t>survey</a:t>
            </a:r>
            <a:r>
              <a:rPr lang="fr-FR" sz="2400" dirty="0" smtClean="0"/>
              <a:t> data and national </a:t>
            </a:r>
            <a:r>
              <a:rPr lang="fr-FR" sz="2400" dirty="0" err="1" smtClean="0"/>
              <a:t>accounts</a:t>
            </a:r>
            <a:r>
              <a:rPr lang="fr-FR" sz="2400" dirty="0" smtClean="0"/>
              <a:t> in a more </a:t>
            </a:r>
            <a:r>
              <a:rPr lang="fr-FR" sz="2400" dirty="0" err="1" smtClean="0"/>
              <a:t>systematic</a:t>
            </a:r>
            <a:r>
              <a:rPr lang="fr-FR" sz="2400" dirty="0" smtClean="0"/>
              <a:t> </a:t>
            </a:r>
            <a:r>
              <a:rPr lang="fr-FR" sz="2400" dirty="0" err="1" smtClean="0"/>
              <a:t>way</a:t>
            </a:r>
            <a:r>
              <a:rPr lang="fr-FR" sz="2400" dirty="0" smtClean="0"/>
              <a:t> (imputation </a:t>
            </a:r>
            <a:r>
              <a:rPr lang="fr-FR" sz="2400" dirty="0" err="1" smtClean="0"/>
              <a:t>methods</a:t>
            </a:r>
            <a:r>
              <a:rPr lang="fr-FR" sz="2400" dirty="0" smtClean="0"/>
              <a:t>) (on-</a:t>
            </a:r>
            <a:r>
              <a:rPr lang="fr-FR" sz="2400" dirty="0" err="1" smtClean="0"/>
              <a:t>going</a:t>
            </a:r>
            <a:r>
              <a:rPr lang="fr-FR" sz="2400" dirty="0" smtClean="0"/>
              <a:t> </a:t>
            </a:r>
            <a:r>
              <a:rPr lang="fr-FR" sz="2400" dirty="0" err="1" smtClean="0"/>
              <a:t>work</a:t>
            </a:r>
            <a:r>
              <a:rPr lang="fr-FR" sz="2400" dirty="0" smtClean="0"/>
              <a:t> on US) </a:t>
            </a:r>
            <a:endParaRPr lang="fr-F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4210" name="Object 2"/>
          <p:cNvGraphicFramePr>
            <a:graphicFrameLocks noChangeAspect="1"/>
          </p:cNvGraphicFramePr>
          <p:nvPr/>
        </p:nvGraphicFramePr>
        <p:xfrm>
          <a:off x="107950" y="115888"/>
          <a:ext cx="8856663" cy="6626225"/>
        </p:xfrm>
        <a:graphic>
          <a:graphicData uri="http://schemas.openxmlformats.org/presentationml/2006/ole">
            <p:oleObj spid="_x0000_s110594" name="Acrobat Document" r:id="rId3" imgW="4663844" imgH="6035563" progId="AcroExch.Document.7">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ChangeAspect="1"/>
          </p:cNvGraphicFramePr>
          <p:nvPr>
            <p:ph idx="1"/>
          </p:nvPr>
        </p:nvGraphicFramePr>
        <p:xfrm>
          <a:off x="107504" y="116632"/>
          <a:ext cx="9036496" cy="6624736"/>
        </p:xfrm>
        <a:graphic>
          <a:graphicData uri="http://schemas.openxmlformats.org/presentationml/2006/ole">
            <p:oleObj spid="_x0000_s109570" name="Acrobat Document" r:id="rId3" imgW="6416596" imgH="4534293" progId="AcroExch.Document.11">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706090"/>
          </a:xfrm>
        </p:spPr>
        <p:txBody>
          <a:bodyPr>
            <a:normAutofit fontScale="90000"/>
          </a:bodyPr>
          <a:lstStyle/>
          <a:p>
            <a:r>
              <a:rPr lang="fr-FR" dirty="0" err="1" smtClean="0"/>
              <a:t>From</a:t>
            </a:r>
            <a:r>
              <a:rPr lang="fr-FR" dirty="0" smtClean="0"/>
              <a:t> </a:t>
            </a:r>
            <a:r>
              <a:rPr lang="fr-FR" dirty="0" err="1" smtClean="0"/>
              <a:t>income</a:t>
            </a:r>
            <a:r>
              <a:rPr lang="fr-FR" dirty="0" smtClean="0"/>
              <a:t> to </a:t>
            </a:r>
            <a:r>
              <a:rPr lang="fr-FR" dirty="0" err="1" smtClean="0"/>
              <a:t>wealth</a:t>
            </a:r>
            <a:r>
              <a:rPr lang="fr-FR" dirty="0" smtClean="0"/>
              <a:t> </a:t>
            </a:r>
            <a:r>
              <a:rPr lang="fr-FR" dirty="0" err="1" smtClean="0"/>
              <a:t>inequality</a:t>
            </a:r>
            <a:r>
              <a:rPr lang="fr-FR" dirty="0" smtClean="0"/>
              <a:t> </a:t>
            </a:r>
            <a:endParaRPr lang="fr-FR" dirty="0"/>
          </a:p>
        </p:txBody>
      </p:sp>
      <p:sp>
        <p:nvSpPr>
          <p:cNvPr id="3" name="Espace réservé du contenu 2"/>
          <p:cNvSpPr>
            <a:spLocks noGrp="1"/>
          </p:cNvSpPr>
          <p:nvPr>
            <p:ph idx="1"/>
          </p:nvPr>
        </p:nvSpPr>
        <p:spPr>
          <a:xfrm>
            <a:off x="107504" y="836712"/>
            <a:ext cx="8928992" cy="5904656"/>
          </a:xfrm>
        </p:spPr>
        <p:txBody>
          <a:bodyPr>
            <a:normAutofit fontScale="92500" lnSpcReduction="20000"/>
          </a:bodyPr>
          <a:lstStyle/>
          <a:p>
            <a:pPr>
              <a:buNone/>
            </a:pPr>
            <a:endParaRPr lang="fr-FR" dirty="0" smtClean="0"/>
          </a:p>
          <a:p>
            <a:r>
              <a:rPr lang="fr-FR" sz="2600" dirty="0" err="1" smtClean="0"/>
              <a:t>P</a:t>
            </a:r>
            <a:r>
              <a:rPr lang="fr-FR" sz="2600" dirty="0" err="1" smtClean="0"/>
              <a:t>ioneering</a:t>
            </a:r>
            <a:r>
              <a:rPr lang="fr-FR" sz="2600" dirty="0" smtClean="0"/>
              <a:t> </a:t>
            </a:r>
            <a:r>
              <a:rPr lang="fr-FR" sz="2600" dirty="0" err="1" smtClean="0"/>
              <a:t>work</a:t>
            </a:r>
            <a:r>
              <a:rPr lang="fr-FR" sz="2600" dirty="0" smtClean="0"/>
              <a:t> by Davies, </a:t>
            </a:r>
            <a:r>
              <a:rPr lang="fr-FR" sz="2600" dirty="0" err="1" smtClean="0"/>
              <a:t>Shorrocks</a:t>
            </a:r>
            <a:r>
              <a:rPr lang="fr-FR" sz="2600" dirty="0" smtClean="0"/>
              <a:t> et al, «The </a:t>
            </a:r>
            <a:r>
              <a:rPr lang="fr-FR" sz="2600" dirty="0" err="1" smtClean="0"/>
              <a:t>level</a:t>
            </a:r>
            <a:r>
              <a:rPr lang="fr-FR" sz="2600" dirty="0" smtClean="0"/>
              <a:t> and distribution of global </a:t>
            </a:r>
            <a:r>
              <a:rPr lang="fr-FR" sz="2600" dirty="0" err="1" smtClean="0"/>
              <a:t>household</a:t>
            </a:r>
            <a:r>
              <a:rPr lang="fr-FR" sz="2600" dirty="0" smtClean="0"/>
              <a:t> </a:t>
            </a:r>
            <a:r>
              <a:rPr lang="fr-FR" sz="2600" dirty="0" err="1" smtClean="0"/>
              <a:t>wealth</a:t>
            </a:r>
            <a:r>
              <a:rPr lang="fr-FR" sz="2600" dirty="0" smtClean="0"/>
              <a:t> », EJ 2011</a:t>
            </a:r>
          </a:p>
          <a:p>
            <a:pPr>
              <a:buNone/>
            </a:pPr>
            <a:r>
              <a:rPr lang="fr-FR" sz="2200" dirty="0" smtClean="0"/>
              <a:t>(</a:t>
            </a:r>
            <a:r>
              <a:rPr lang="fr-FR" sz="2200" dirty="0" err="1" smtClean="0"/>
              <a:t>this</a:t>
            </a:r>
            <a:r>
              <a:rPr lang="fr-FR" sz="2200" dirty="0" smtClean="0"/>
              <a:t> </a:t>
            </a:r>
            <a:r>
              <a:rPr lang="fr-FR" sz="2200" dirty="0" err="1" smtClean="0"/>
              <a:t>pursues</a:t>
            </a:r>
            <a:r>
              <a:rPr lang="fr-FR" sz="2200" dirty="0" smtClean="0"/>
              <a:t> the </a:t>
            </a:r>
            <a:r>
              <a:rPr lang="fr-FR" sz="2200" dirty="0" err="1" smtClean="0"/>
              <a:t>work</a:t>
            </a:r>
            <a:r>
              <a:rPr lang="fr-FR" sz="2200" dirty="0" smtClean="0"/>
              <a:t> of Bourguignon, </a:t>
            </a:r>
            <a:r>
              <a:rPr lang="fr-FR" sz="2200" dirty="0" err="1" smtClean="0"/>
              <a:t>Milanovic</a:t>
            </a:r>
            <a:r>
              <a:rPr lang="fr-FR" sz="2200" dirty="0" smtClean="0"/>
              <a:t> on the global </a:t>
            </a:r>
            <a:r>
              <a:rPr lang="fr-FR" sz="2200" dirty="0" err="1" smtClean="0"/>
              <a:t>income</a:t>
            </a:r>
            <a:r>
              <a:rPr lang="fr-FR" sz="2200" dirty="0" smtClean="0"/>
              <a:t> distribution)</a:t>
            </a:r>
          </a:p>
          <a:p>
            <a:r>
              <a:rPr lang="fr-FR" sz="2600" dirty="0" err="1" smtClean="0"/>
              <a:t>See</a:t>
            </a:r>
            <a:r>
              <a:rPr lang="fr-FR" sz="2600" dirty="0" smtClean="0"/>
              <a:t> </a:t>
            </a:r>
            <a:r>
              <a:rPr lang="fr-FR" sz="2600" dirty="0" err="1" smtClean="0"/>
              <a:t>also</a:t>
            </a:r>
            <a:r>
              <a:rPr lang="fr-FR" sz="2600" dirty="0" smtClean="0"/>
              <a:t> « </a:t>
            </a:r>
            <a:r>
              <a:rPr lang="fr-FR" sz="2600" dirty="0" err="1" smtClean="0"/>
              <a:t>Credit</a:t>
            </a:r>
            <a:r>
              <a:rPr lang="fr-FR" sz="2600" dirty="0" smtClean="0"/>
              <a:t> Suisse Global </a:t>
            </a:r>
            <a:r>
              <a:rPr lang="fr-FR" sz="2600" dirty="0" err="1" smtClean="0"/>
              <a:t>Wealth</a:t>
            </a:r>
            <a:r>
              <a:rPr lang="fr-FR" sz="2600" dirty="0" smtClean="0"/>
              <a:t> Reports », etc.</a:t>
            </a:r>
          </a:p>
          <a:p>
            <a:r>
              <a:rPr lang="fr-FR" sz="2600" dirty="0" err="1" smtClean="0"/>
              <a:t>These</a:t>
            </a:r>
            <a:r>
              <a:rPr lang="fr-FR" sz="2600" dirty="0" smtClean="0"/>
              <a:t> reports combine </a:t>
            </a:r>
            <a:r>
              <a:rPr lang="fr-FR" sz="2600" dirty="0" err="1" smtClean="0"/>
              <a:t>survey</a:t>
            </a:r>
            <a:r>
              <a:rPr lang="fr-FR" sz="2600" dirty="0" smtClean="0"/>
              <a:t> data </a:t>
            </a:r>
            <a:r>
              <a:rPr lang="fr-FR" sz="2600" dirty="0" err="1" smtClean="0"/>
              <a:t>with</a:t>
            </a:r>
            <a:r>
              <a:rPr lang="fr-FR" sz="2600" dirty="0" smtClean="0"/>
              <a:t> national </a:t>
            </a:r>
            <a:r>
              <a:rPr lang="fr-FR" sz="2600" dirty="0" err="1" smtClean="0"/>
              <a:t>accounts</a:t>
            </a:r>
            <a:r>
              <a:rPr lang="fr-FR" sz="2600" dirty="0" smtClean="0"/>
              <a:t>, </a:t>
            </a:r>
            <a:r>
              <a:rPr lang="fr-FR" sz="2600" dirty="0" err="1" smtClean="0"/>
              <a:t>tax</a:t>
            </a:r>
            <a:r>
              <a:rPr lang="fr-FR" sz="2600" dirty="0" smtClean="0"/>
              <a:t> data and </a:t>
            </a:r>
            <a:r>
              <a:rPr lang="fr-FR" sz="2600" dirty="0" err="1" smtClean="0"/>
              <a:t>other</a:t>
            </a:r>
            <a:r>
              <a:rPr lang="fr-FR" sz="2600" dirty="0" smtClean="0"/>
              <a:t> sources (Forbes </a:t>
            </a:r>
            <a:r>
              <a:rPr lang="fr-FR" sz="2600" dirty="0" err="1" smtClean="0"/>
              <a:t>rankings</a:t>
            </a:r>
            <a:r>
              <a:rPr lang="fr-FR" sz="2600" dirty="0" smtClean="0"/>
              <a:t> etc.) in a </a:t>
            </a:r>
            <a:r>
              <a:rPr lang="fr-FR" sz="2600" dirty="0" err="1" smtClean="0"/>
              <a:t>pragmatic</a:t>
            </a:r>
            <a:r>
              <a:rPr lang="fr-FR" sz="2600" dirty="0" smtClean="0"/>
              <a:t> </a:t>
            </a:r>
            <a:r>
              <a:rPr lang="fr-FR" sz="2600" dirty="0" err="1" smtClean="0"/>
              <a:t>manner</a:t>
            </a:r>
            <a:r>
              <a:rPr lang="fr-FR" sz="2600" dirty="0" smtClean="0"/>
              <a:t>…</a:t>
            </a:r>
          </a:p>
          <a:p>
            <a:r>
              <a:rPr lang="fr-FR" sz="2600" dirty="0" smtClean="0"/>
              <a:t>… </a:t>
            </a:r>
            <a:r>
              <a:rPr lang="fr-FR" sz="2600" dirty="0" err="1" smtClean="0"/>
              <a:t>maybe</a:t>
            </a:r>
            <a:r>
              <a:rPr lang="fr-FR" sz="2600" dirty="0" smtClean="0"/>
              <a:t> </a:t>
            </a:r>
            <a:r>
              <a:rPr lang="fr-FR" sz="2600" dirty="0" err="1" smtClean="0"/>
              <a:t>too</a:t>
            </a:r>
            <a:r>
              <a:rPr lang="fr-FR" sz="2600" dirty="0" smtClean="0"/>
              <a:t> </a:t>
            </a:r>
            <a:r>
              <a:rPr lang="fr-FR" sz="2600" dirty="0" err="1" smtClean="0"/>
              <a:t>pragmatic</a:t>
            </a:r>
            <a:r>
              <a:rPr lang="fr-FR" sz="2600" dirty="0" smtClean="0"/>
              <a:t>, and not </a:t>
            </a:r>
            <a:r>
              <a:rPr lang="fr-FR" sz="2600" dirty="0" err="1" smtClean="0"/>
              <a:t>sufficiently</a:t>
            </a:r>
            <a:r>
              <a:rPr lang="fr-FR" sz="2600" dirty="0" smtClean="0"/>
              <a:t> </a:t>
            </a:r>
            <a:r>
              <a:rPr lang="fr-FR" sz="2600" dirty="0" err="1" smtClean="0"/>
              <a:t>systematic</a:t>
            </a:r>
            <a:r>
              <a:rPr lang="fr-FR" sz="2600" dirty="0" smtClean="0"/>
              <a:t>: </a:t>
            </a:r>
            <a:r>
              <a:rPr lang="fr-FR" sz="2600" dirty="0" err="1" smtClean="0"/>
              <a:t>at</a:t>
            </a:r>
            <a:r>
              <a:rPr lang="fr-FR" sz="2600" dirty="0" smtClean="0"/>
              <a:t> the end of the </a:t>
            </a:r>
            <a:r>
              <a:rPr lang="fr-FR" sz="2600" dirty="0" err="1" smtClean="0"/>
              <a:t>day</a:t>
            </a:r>
            <a:r>
              <a:rPr lang="fr-FR" sz="2600" dirty="0" smtClean="0"/>
              <a:t>, Forbes-type or </a:t>
            </a:r>
            <a:r>
              <a:rPr lang="fr-FR" sz="2600" dirty="0" err="1" smtClean="0"/>
              <a:t>Credit</a:t>
            </a:r>
            <a:r>
              <a:rPr lang="fr-FR" sz="2600" dirty="0" smtClean="0"/>
              <a:t> Suisse-type top 1% </a:t>
            </a:r>
            <a:r>
              <a:rPr lang="fr-FR" sz="2600" dirty="0" err="1" smtClean="0"/>
              <a:t>wealth</a:t>
            </a:r>
            <a:r>
              <a:rPr lang="fr-FR" sz="2600" dirty="0" smtClean="0"/>
              <a:t> </a:t>
            </a:r>
            <a:r>
              <a:rPr lang="fr-FR" sz="2600" dirty="0" err="1" smtClean="0"/>
              <a:t>shares</a:t>
            </a:r>
            <a:r>
              <a:rPr lang="fr-FR" sz="2600" dirty="0" smtClean="0"/>
              <a:t> </a:t>
            </a:r>
            <a:r>
              <a:rPr lang="fr-FR" sz="2600" dirty="0" err="1" smtClean="0"/>
              <a:t>may</a:t>
            </a:r>
            <a:r>
              <a:rPr lang="fr-FR" sz="2600" dirty="0" smtClean="0"/>
              <a:t> not </a:t>
            </a:r>
            <a:r>
              <a:rPr lang="fr-FR" sz="2600" dirty="0" err="1" smtClean="0"/>
              <a:t>be</a:t>
            </a:r>
            <a:r>
              <a:rPr lang="fr-FR" sz="2600" dirty="0" smtClean="0"/>
              <a:t> </a:t>
            </a:r>
            <a:r>
              <a:rPr lang="fr-FR" sz="2600" dirty="0" smtClean="0"/>
              <a:t>more </a:t>
            </a:r>
            <a:r>
              <a:rPr lang="fr-FR" sz="2600" dirty="0" err="1" smtClean="0"/>
              <a:t>reliable</a:t>
            </a:r>
            <a:r>
              <a:rPr lang="fr-FR" sz="2600" dirty="0" smtClean="0"/>
              <a:t> </a:t>
            </a:r>
            <a:r>
              <a:rPr lang="fr-FR" sz="2600" dirty="0" err="1" smtClean="0"/>
              <a:t>than</a:t>
            </a:r>
            <a:r>
              <a:rPr lang="fr-FR" sz="2600" dirty="0" smtClean="0"/>
              <a:t> </a:t>
            </a:r>
            <a:r>
              <a:rPr lang="fr-FR" sz="2600" dirty="0" err="1" smtClean="0"/>
              <a:t>survey</a:t>
            </a:r>
            <a:r>
              <a:rPr lang="fr-FR" sz="2600" dirty="0" smtClean="0"/>
              <a:t>-</a:t>
            </a:r>
            <a:r>
              <a:rPr lang="fr-FR" sz="2600" dirty="0" err="1" smtClean="0"/>
              <a:t>based</a:t>
            </a:r>
            <a:r>
              <a:rPr lang="fr-FR" sz="2600" dirty="0" smtClean="0"/>
              <a:t> top 1% </a:t>
            </a:r>
            <a:r>
              <a:rPr lang="fr-FR" sz="2600" dirty="0" err="1" smtClean="0"/>
              <a:t>estimates</a:t>
            </a:r>
            <a:endParaRPr lang="fr-FR" sz="2600" dirty="0" smtClean="0"/>
          </a:p>
          <a:p>
            <a:pPr>
              <a:buNone/>
            </a:pPr>
            <a:endParaRPr lang="fr-FR" sz="2600" dirty="0" smtClean="0"/>
          </a:p>
          <a:p>
            <a:r>
              <a:rPr lang="fr-FR" sz="2600" dirty="0" err="1" smtClean="0"/>
              <a:t>There’s</a:t>
            </a:r>
            <a:r>
              <a:rPr lang="fr-FR" sz="2600" dirty="0" smtClean="0"/>
              <a:t> a </a:t>
            </a:r>
            <a:r>
              <a:rPr lang="fr-FR" sz="2600" dirty="0" err="1" smtClean="0"/>
              <a:t>huge</a:t>
            </a:r>
            <a:r>
              <a:rPr lang="fr-FR" sz="2600" dirty="0" smtClean="0"/>
              <a:t> social </a:t>
            </a:r>
            <a:r>
              <a:rPr lang="fr-FR" sz="2600" dirty="0" err="1" smtClean="0"/>
              <a:t>demand</a:t>
            </a:r>
            <a:r>
              <a:rPr lang="fr-FR" sz="2600" dirty="0" smtClean="0"/>
              <a:t> for </a:t>
            </a:r>
            <a:r>
              <a:rPr lang="fr-FR" sz="2600" dirty="0" err="1" smtClean="0"/>
              <a:t>wealth</a:t>
            </a:r>
            <a:r>
              <a:rPr lang="fr-FR" sz="2600" dirty="0" smtClean="0"/>
              <a:t> </a:t>
            </a:r>
            <a:r>
              <a:rPr lang="fr-FR" sz="2600" dirty="0" err="1" smtClean="0"/>
              <a:t>measurement</a:t>
            </a:r>
            <a:r>
              <a:rPr lang="fr-FR" sz="2600" dirty="0" smtClean="0"/>
              <a:t>;                 </a:t>
            </a:r>
            <a:r>
              <a:rPr lang="fr-FR" sz="2600" dirty="0" smtClean="0"/>
              <a:t> </a:t>
            </a:r>
            <a:r>
              <a:rPr lang="fr-FR" sz="2600" dirty="0" err="1" smtClean="0"/>
              <a:t>we</a:t>
            </a:r>
            <a:r>
              <a:rPr lang="fr-FR" sz="2600" dirty="0" smtClean="0"/>
              <a:t> </a:t>
            </a:r>
            <a:r>
              <a:rPr lang="fr-FR" sz="2600" dirty="0" err="1" smtClean="0"/>
              <a:t>need</a:t>
            </a:r>
            <a:r>
              <a:rPr lang="fr-FR" sz="2600" dirty="0" smtClean="0"/>
              <a:t> to </a:t>
            </a:r>
            <a:r>
              <a:rPr lang="fr-FR" sz="2600" dirty="0" err="1" smtClean="0"/>
              <a:t>respond</a:t>
            </a:r>
            <a:r>
              <a:rPr lang="fr-FR" sz="2600" dirty="0" smtClean="0"/>
              <a:t> to </a:t>
            </a:r>
            <a:r>
              <a:rPr lang="fr-FR" sz="2600" dirty="0" err="1" smtClean="0"/>
              <a:t>it</a:t>
            </a:r>
            <a:r>
              <a:rPr lang="fr-FR" sz="2600" dirty="0" smtClean="0"/>
              <a:t> in a </a:t>
            </a:r>
            <a:r>
              <a:rPr lang="fr-FR" sz="2600" dirty="0" err="1" smtClean="0"/>
              <a:t>rigorous</a:t>
            </a:r>
            <a:r>
              <a:rPr lang="fr-FR" sz="2600" dirty="0" smtClean="0"/>
              <a:t> and </a:t>
            </a:r>
            <a:r>
              <a:rPr lang="fr-FR" sz="2600" dirty="0" err="1" smtClean="0"/>
              <a:t>systematic</a:t>
            </a:r>
            <a:r>
              <a:rPr lang="fr-FR" sz="2600" dirty="0" smtClean="0"/>
              <a:t> </a:t>
            </a:r>
            <a:r>
              <a:rPr lang="fr-FR" sz="2600" dirty="0" err="1" smtClean="0"/>
              <a:t>manner</a:t>
            </a:r>
            <a:endParaRPr lang="fr-FR" sz="2600" dirty="0" smtClean="0"/>
          </a:p>
          <a:p>
            <a:pPr>
              <a:buNone/>
            </a:pPr>
            <a:endParaRPr lang="fr-FR" sz="2600" dirty="0" smtClean="0"/>
          </a:p>
          <a:p>
            <a:r>
              <a:rPr lang="fr-FR" sz="2600" dirty="0" smtClean="0"/>
              <a:t>One </a:t>
            </a:r>
            <a:r>
              <a:rPr lang="fr-FR" sz="2600" dirty="0" err="1" smtClean="0"/>
              <a:t>ought</a:t>
            </a:r>
            <a:r>
              <a:rPr lang="fr-FR" sz="2600" dirty="0" smtClean="0"/>
              <a:t> to </a:t>
            </a:r>
            <a:r>
              <a:rPr lang="fr-FR" sz="2600" dirty="0" err="1" smtClean="0"/>
              <a:t>start</a:t>
            </a:r>
            <a:r>
              <a:rPr lang="fr-FR" sz="2600" dirty="0" smtClean="0"/>
              <a:t> </a:t>
            </a:r>
            <a:r>
              <a:rPr lang="fr-FR" sz="2600" dirty="0" err="1" smtClean="0"/>
              <a:t>from</a:t>
            </a:r>
            <a:r>
              <a:rPr lang="fr-FR" sz="2600" dirty="0" smtClean="0"/>
              <a:t> national </a:t>
            </a:r>
            <a:r>
              <a:rPr lang="fr-FR" sz="2600" dirty="0" err="1" smtClean="0"/>
              <a:t>accounts</a:t>
            </a:r>
            <a:r>
              <a:rPr lang="fr-FR" sz="2600" dirty="0" smtClean="0"/>
              <a:t>: </a:t>
            </a:r>
            <a:r>
              <a:rPr lang="fr-FR" sz="2600" dirty="0" err="1" smtClean="0"/>
              <a:t>we</a:t>
            </a:r>
            <a:r>
              <a:rPr lang="fr-FR" sz="2600" dirty="0" smtClean="0"/>
              <a:t> </a:t>
            </a:r>
            <a:r>
              <a:rPr lang="fr-FR" sz="2600" dirty="0" err="1" smtClean="0"/>
              <a:t>now</a:t>
            </a:r>
            <a:r>
              <a:rPr lang="fr-FR" sz="2600" dirty="0" smtClean="0"/>
              <a:t> have consistent balance </a:t>
            </a:r>
            <a:r>
              <a:rPr lang="fr-FR" sz="2600" dirty="0" err="1" smtClean="0"/>
              <a:t>sheets</a:t>
            </a:r>
            <a:r>
              <a:rPr lang="fr-FR" sz="2600" dirty="0" smtClean="0"/>
              <a:t> for </a:t>
            </a:r>
            <a:r>
              <a:rPr lang="fr-FR" sz="2600" dirty="0" err="1" smtClean="0"/>
              <a:t>most</a:t>
            </a:r>
            <a:r>
              <a:rPr lang="fr-FR" sz="2600" dirty="0" smtClean="0"/>
              <a:t> </a:t>
            </a:r>
            <a:r>
              <a:rPr lang="fr-FR" sz="2600" dirty="0" err="1" smtClean="0"/>
              <a:t>rich</a:t>
            </a:r>
            <a:r>
              <a:rPr lang="fr-FR" sz="2600" dirty="0" smtClean="0"/>
              <a:t> countries; </a:t>
            </a:r>
            <a:r>
              <a:rPr lang="fr-FR" sz="2600" dirty="0" err="1" smtClean="0"/>
              <a:t>see</a:t>
            </a:r>
            <a:r>
              <a:rPr lang="fr-FR" sz="2600" dirty="0" smtClean="0"/>
              <a:t> </a:t>
            </a:r>
            <a:r>
              <a:rPr lang="fr-FR" sz="2600" dirty="0" err="1" smtClean="0"/>
              <a:t>recent</a:t>
            </a:r>
            <a:r>
              <a:rPr lang="fr-FR" sz="2600" dirty="0" smtClean="0"/>
              <a:t> </a:t>
            </a:r>
            <a:r>
              <a:rPr lang="fr-FR" sz="2600" dirty="0" err="1" smtClean="0"/>
              <a:t>work</a:t>
            </a:r>
            <a:r>
              <a:rPr lang="fr-FR" sz="2600" dirty="0" smtClean="0"/>
              <a:t> on national </a:t>
            </a:r>
            <a:r>
              <a:rPr lang="fr-FR" sz="2600" dirty="0" err="1" smtClean="0"/>
              <a:t>wealth</a:t>
            </a:r>
            <a:r>
              <a:rPr lang="fr-FR" sz="2600" dirty="0" smtClean="0"/>
              <a:t>/national </a:t>
            </a:r>
            <a:r>
              <a:rPr lang="fr-FR" sz="2600" dirty="0" err="1" smtClean="0"/>
              <a:t>income</a:t>
            </a:r>
            <a:r>
              <a:rPr lang="fr-FR" sz="2600" dirty="0" smtClean="0"/>
              <a:t> ratios </a:t>
            </a:r>
            <a:r>
              <a:rPr lang="fr-FR" sz="2600" dirty="0" err="1" smtClean="0"/>
              <a:t>with</a:t>
            </a:r>
            <a:r>
              <a:rPr lang="fr-FR" sz="2600" dirty="0" smtClean="0"/>
              <a:t> Zucman </a:t>
            </a:r>
            <a:endParaRPr lang="fr-FR" sz="26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3267</TotalTime>
  <Words>583</Words>
  <Application>Microsoft Office PowerPoint</Application>
  <PresentationFormat>Affichage à l'écran (4:3)</PresentationFormat>
  <Paragraphs>52</Paragraphs>
  <Slides>12</Slides>
  <Notes>1</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12</vt:i4>
      </vt:variant>
    </vt:vector>
  </HeadingPairs>
  <TitlesOfParts>
    <vt:vector size="15" baseType="lpstr">
      <vt:lpstr>Thème Office</vt:lpstr>
      <vt:lpstr>Acrobat Document</vt:lpstr>
      <vt:lpstr>Adobe Acrobat Document</vt:lpstr>
      <vt:lpstr>   Measuring inequality  Issues to be addressed by the HLEG subgroup on income and wealth inequality </vt:lpstr>
      <vt:lpstr>Diapositive 2</vt:lpstr>
      <vt:lpstr>Diapositive 3</vt:lpstr>
      <vt:lpstr>Diapositive 4</vt:lpstr>
      <vt:lpstr>Promises and pitfalls in inequality measurement</vt:lpstr>
      <vt:lpstr>Diapositive 6</vt:lpstr>
      <vt:lpstr>Diapositive 7</vt:lpstr>
      <vt:lpstr>Diapositive 8</vt:lpstr>
      <vt:lpstr>From income to wealth inequality </vt:lpstr>
      <vt:lpstr>Diapositive 10</vt:lpstr>
      <vt:lpstr>Diapositive 11</vt:lpstr>
      <vt:lpstr>Diapositive 12</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Economics: Tax &amp; Transfer Policies  (Master PPD &amp; APE, Paris School of Economics) Thomas Piketty Academic year 2013-2014</dc:title>
  <dc:creator>Thomas Piketty</dc:creator>
  <cp:lastModifiedBy>Thomas Piketty</cp:lastModifiedBy>
  <cp:revision>236</cp:revision>
  <dcterms:created xsi:type="dcterms:W3CDTF">2013-09-25T21:11:06Z</dcterms:created>
  <dcterms:modified xsi:type="dcterms:W3CDTF">2014-01-15T14:26:21Z</dcterms:modified>
</cp:coreProperties>
</file>