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262" r:id="rId3"/>
    <p:sldId id="299" r:id="rId4"/>
    <p:sldId id="326" r:id="rId5"/>
    <p:sldId id="343" r:id="rId6"/>
    <p:sldId id="344" r:id="rId7"/>
    <p:sldId id="345" r:id="rId8"/>
    <p:sldId id="301" r:id="rId9"/>
    <p:sldId id="335" r:id="rId10"/>
    <p:sldId id="338" r:id="rId11"/>
    <p:sldId id="342" r:id="rId12"/>
    <p:sldId id="339" r:id="rId13"/>
    <p:sldId id="340" r:id="rId14"/>
    <p:sldId id="341" r:id="rId15"/>
    <p:sldId id="337" r:id="rId16"/>
    <p:sldId id="336" r:id="rId17"/>
    <p:sldId id="316" r:id="rId18"/>
    <p:sldId id="334" r:id="rId19"/>
    <p:sldId id="317" r:id="rId20"/>
    <p:sldId id="318" r:id="rId21"/>
    <p:sldId id="319" r:id="rId22"/>
    <p:sldId id="321" r:id="rId23"/>
    <p:sldId id="322" r:id="rId24"/>
    <p:sldId id="324" r:id="rId25"/>
    <p:sldId id="331" r:id="rId26"/>
    <p:sldId id="282" r:id="rId27"/>
    <p:sldId id="304" r:id="rId28"/>
    <p:sldId id="302" r:id="rId29"/>
    <p:sldId id="303" r:id="rId30"/>
    <p:sldId id="280" r:id="rId31"/>
    <p:sldId id="260" r:id="rId32"/>
    <p:sldId id="287" r:id="rId33"/>
    <p:sldId id="307" r:id="rId34"/>
    <p:sldId id="305" r:id="rId35"/>
    <p:sldId id="296" r:id="rId36"/>
    <p:sldId id="308" r:id="rId37"/>
    <p:sldId id="283" r:id="rId38"/>
    <p:sldId id="265" r:id="rId39"/>
    <p:sldId id="267" r:id="rId40"/>
    <p:sldId id="266" r:id="rId41"/>
    <p:sldId id="268" r:id="rId42"/>
    <p:sldId id="293" r:id="rId43"/>
    <p:sldId id="269" r:id="rId44"/>
    <p:sldId id="270" r:id="rId45"/>
    <p:sldId id="271" r:id="rId46"/>
    <p:sldId id="272" r:id="rId47"/>
    <p:sldId id="309" r:id="rId48"/>
    <p:sldId id="310" r:id="rId49"/>
    <p:sldId id="311" r:id="rId50"/>
    <p:sldId id="273" r:id="rId51"/>
    <p:sldId id="312" r:id="rId52"/>
    <p:sldId id="284" r:id="rId53"/>
    <p:sldId id="297" r:id="rId54"/>
    <p:sldId id="261" r:id="rId55"/>
    <p:sldId id="313" r:id="rId56"/>
    <p:sldId id="274" r:id="rId57"/>
    <p:sldId id="275" r:id="rId58"/>
    <p:sldId id="294" r:id="rId59"/>
    <p:sldId id="276" r:id="rId60"/>
    <p:sldId id="315" r:id="rId61"/>
    <p:sldId id="277" r:id="rId62"/>
    <p:sldId id="314" r:id="rId63"/>
    <p:sldId id="278" r:id="rId64"/>
    <p:sldId id="279" r:id="rId65"/>
    <p:sldId id="286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AppData\Local\Microsoft\Windows\Temporary%20Internet%20Files\Content.Outlook\24FJQT33\Chi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title>
      <c:tx>
        <c:rich>
          <a:bodyPr/>
          <a:lstStyle/>
          <a:p>
            <a:pPr>
              <a:defRPr>
                <a:latin typeface="Arial"/>
                <a:cs typeface="Arial"/>
              </a:defRPr>
            </a:pPr>
            <a:r>
              <a:rPr lang="en-US">
                <a:latin typeface="Arial"/>
                <a:cs typeface="Arial"/>
              </a:rPr>
              <a:t>Top</a:t>
            </a:r>
            <a:r>
              <a:rPr lang="en-US" baseline="0">
                <a:latin typeface="Arial"/>
                <a:cs typeface="Arial"/>
              </a:rPr>
              <a:t> 1% income shares 2004-2012: Chile vs U.S.</a:t>
            </a:r>
            <a:endParaRPr lang="en-US">
              <a:latin typeface="Arial"/>
              <a:cs typeface="Arial"/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'Top shares'!$B$5</c:f>
              <c:strCache>
                <c:ptCount val="1"/>
                <c:pt idx="0">
                  <c:v>Chile-income as reported excluding capital gains (Fairfield-Jorratt)</c:v>
                </c:pt>
              </c:strCache>
            </c:strRef>
          </c:tx>
          <c:spPr>
            <a:ln w="25400" cap="flat" cmpd="sng" algn="ctr">
              <a:solidFill>
                <a:schemeClr val="dk1">
                  <a:shade val="50000"/>
                </a:schemeClr>
              </a:solidFill>
              <a:prstDash val="solid"/>
            </a:ln>
            <a:effectLst/>
          </c:spPr>
          <c:marker>
            <c:symbol val="x"/>
            <c:size val="9"/>
            <c:spPr>
              <a:solidFill>
                <a:schemeClr val="dk1"/>
              </a:solidFill>
              <a:ln w="25400" cap="flat" cmpd="sng" algn="ctr">
                <a:solidFill>
                  <a:schemeClr val="dk1">
                    <a:shade val="50000"/>
                  </a:schemeClr>
                </a:solidFill>
                <a:prstDash val="solid"/>
              </a:ln>
              <a:effectLst/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shares'!$B$7:$B$15</c:f>
              <c:numCache>
                <c:formatCode>General</c:formatCode>
                <c:ptCount val="9"/>
                <c:pt idx="0">
                  <c:v>16.3</c:v>
                </c:pt>
                <c:pt idx="1">
                  <c:v>15.5</c:v>
                </c:pt>
                <c:pt idx="2">
                  <c:v>14.4</c:v>
                </c:pt>
                <c:pt idx="3">
                  <c:v>14.6</c:v>
                </c:pt>
                <c:pt idx="4">
                  <c:v>17.100000000000001</c:v>
                </c:pt>
                <c:pt idx="5">
                  <c:v>15</c:v>
                </c:pt>
                <c:pt idx="6">
                  <c:v>14</c:v>
                </c:pt>
                <c:pt idx="7">
                  <c:v>14.2</c:v>
                </c:pt>
                <c:pt idx="8">
                  <c:v>13.9</c:v>
                </c:pt>
              </c:numCache>
            </c:numRef>
          </c:val>
        </c:ser>
        <c:ser>
          <c:idx val="3"/>
          <c:order val="1"/>
          <c:tx>
            <c:strRef>
              <c:f>'Top shares'!$E$5</c:f>
              <c:strCache>
                <c:ptCount val="1"/>
                <c:pt idx="0">
                  <c:v>Chile-including retained profits plus adjustment for underreporting (Fairfield-Jorratt)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shares'!$E$7:$E$15</c:f>
              <c:numCache>
                <c:formatCode>General</c:formatCode>
                <c:ptCount val="9"/>
                <c:pt idx="0">
                  <c:v>34.4</c:v>
                </c:pt>
                <c:pt idx="1">
                  <c:v>32.800000000000004</c:v>
                </c:pt>
                <c:pt idx="2">
                  <c:v>30.5</c:v>
                </c:pt>
                <c:pt idx="3">
                  <c:v>30.8</c:v>
                </c:pt>
                <c:pt idx="4">
                  <c:v>36.200000000000003</c:v>
                </c:pt>
                <c:pt idx="5">
                  <c:v>31.8</c:v>
                </c:pt>
                <c:pt idx="6">
                  <c:v>29.6</c:v>
                </c:pt>
                <c:pt idx="7">
                  <c:v>29.9</c:v>
                </c:pt>
                <c:pt idx="8">
                  <c:v>29.3</c:v>
                </c:pt>
              </c:numCache>
            </c:numRef>
          </c:val>
        </c:ser>
        <c:ser>
          <c:idx val="1"/>
          <c:order val="2"/>
          <c:tx>
            <c:strRef>
              <c:f>'Top shares'!$K$2</c:f>
              <c:strCache>
                <c:ptCount val="1"/>
                <c:pt idx="0">
                  <c:v>US excluding capital gains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shares'!$K$7:$K$15</c:f>
              <c:numCache>
                <c:formatCode>General</c:formatCode>
                <c:ptCount val="9"/>
                <c:pt idx="0">
                  <c:v>16.34</c:v>
                </c:pt>
                <c:pt idx="1">
                  <c:v>17.68</c:v>
                </c:pt>
                <c:pt idx="2">
                  <c:v>18.059999999999999</c:v>
                </c:pt>
                <c:pt idx="3">
                  <c:v>18.329999999999988</c:v>
                </c:pt>
                <c:pt idx="4">
                  <c:v>17.89</c:v>
                </c:pt>
                <c:pt idx="5">
                  <c:v>16.68</c:v>
                </c:pt>
                <c:pt idx="6">
                  <c:v>17.45</c:v>
                </c:pt>
                <c:pt idx="7">
                  <c:v>17.47</c:v>
                </c:pt>
                <c:pt idx="8">
                  <c:v>19.34</c:v>
                </c:pt>
              </c:numCache>
            </c:numRef>
          </c:val>
        </c:ser>
        <c:ser>
          <c:idx val="2"/>
          <c:order val="3"/>
          <c:tx>
            <c:strRef>
              <c:f>'Top shares'!$L$2</c:f>
              <c:strCache>
                <c:ptCount val="1"/>
                <c:pt idx="0">
                  <c:v>US including capital gains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'Top shares'!$A$7:$A$15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'Top shares'!$L$7:$L$15</c:f>
              <c:numCache>
                <c:formatCode>General</c:formatCode>
                <c:ptCount val="9"/>
                <c:pt idx="0">
                  <c:v>19.75</c:v>
                </c:pt>
                <c:pt idx="1">
                  <c:v>21.919999999999987</c:v>
                </c:pt>
                <c:pt idx="2">
                  <c:v>22.82</c:v>
                </c:pt>
                <c:pt idx="3">
                  <c:v>23.5</c:v>
                </c:pt>
                <c:pt idx="4">
                  <c:v>20.95</c:v>
                </c:pt>
                <c:pt idx="5">
                  <c:v>18.12</c:v>
                </c:pt>
                <c:pt idx="6">
                  <c:v>19.86</c:v>
                </c:pt>
                <c:pt idx="7">
                  <c:v>19.649999999999999</c:v>
                </c:pt>
                <c:pt idx="8">
                  <c:v>22.459999999999987</c:v>
                </c:pt>
              </c:numCache>
            </c:numRef>
          </c:val>
        </c:ser>
        <c:marker val="1"/>
        <c:axId val="188956672"/>
        <c:axId val="190443904"/>
      </c:lineChart>
      <c:dateAx>
        <c:axId val="188956672"/>
        <c:scaling>
          <c:orientation val="minMax"/>
        </c:scaling>
        <c:axPos val="b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90443904"/>
        <c:crosses val="autoZero"/>
        <c:lblOffset val="100"/>
        <c:baseTimeUnit val="days"/>
      </c:dateAx>
      <c:valAx>
        <c:axId val="190443904"/>
        <c:scaling>
          <c:orientation val="minMax"/>
        </c:scaling>
        <c:axPos val="l"/>
        <c:majorGridlines>
          <c:spPr>
            <a:ln w="12700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>
                    <a:latin typeface="Arial"/>
                    <a:cs typeface="Arial"/>
                  </a:rPr>
                  <a:t>Share %</a:t>
                </a:r>
              </a:p>
            </c:rich>
          </c:tx>
        </c:title>
        <c:numFmt formatCode="General" sourceLinked="1"/>
        <c:maj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"/>
                <a:cs typeface="Arial"/>
              </a:defRPr>
            </a:pPr>
            <a:endParaRPr lang="fr-FR"/>
          </a:p>
        </c:txPr>
        <c:crossAx val="18895667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300" kern="800" spc="-100" baseline="0">
                <a:latin typeface="Arial"/>
                <a:cs typeface="Arial"/>
              </a:defRPr>
            </a:pPr>
            <a:endParaRPr lang="fr-FR"/>
          </a:p>
        </c:txPr>
      </c:legendEntry>
      <c:layout>
        <c:manualLayout>
          <c:xMode val="edge"/>
          <c:yMode val="edge"/>
          <c:x val="0.22833402739120642"/>
          <c:y val="0.642516783067963"/>
          <c:w val="0.61848680525812905"/>
          <c:h val="0.23221776418075118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200" kern="800" spc="-100">
              <a:latin typeface="Arial"/>
              <a:cs typeface="Arial"/>
            </a:defRPr>
          </a:pPr>
          <a:endParaRPr lang="fr-FR"/>
        </a:p>
      </c:txPr>
    </c:legend>
    <c:plotVisOnly val="1"/>
    <c:dispBlanksAs val="span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275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064E-2"/>
          <c:y val="0.10644339221110914"/>
          <c:w val="0.88073394495412749"/>
          <c:h val="0.75543478260869723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3.4088377503539413</c:v>
                </c:pt>
                <c:pt idx="2">
                  <c:v>3.4871415454462409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3.6350989216437739</c:v>
                </c:pt>
                <c:pt idx="17">
                  <c:v>3.6619046165247711</c:v>
                </c:pt>
                <c:pt idx="18">
                  <c:v>3.6226930462800149</c:v>
                </c:pt>
                <c:pt idx="19">
                  <c:v>3.7293765270503436</c:v>
                </c:pt>
                <c:pt idx="20">
                  <c:v>3.721940025269058</c:v>
                </c:pt>
                <c:pt idx="21">
                  <c:v>3.7741848893065315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3.7760689748010012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4.5210899378063862</c:v>
                </c:pt>
                <c:pt idx="30">
                  <c:v>4.5034758561164852</c:v>
                </c:pt>
                <c:pt idx="31">
                  <c:v>4.3644973440998962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4.4712052535142437</c:v>
                </c:pt>
                <c:pt idx="35">
                  <c:v>4.6984321330890051</c:v>
                </c:pt>
                <c:pt idx="36">
                  <c:v>4.8775009383288745</c:v>
                </c:pt>
                <c:pt idx="37">
                  <c:v>4.9402320000077484</c:v>
                </c:pt>
                <c:pt idx="38">
                  <c:v>4.3601604779179866</c:v>
                </c:pt>
                <c:pt idx="39">
                  <c:v>4.0607640596731978</c:v>
                </c:pt>
                <c:pt idx="40">
                  <c:v>4.0992189539340327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4.882259423463351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5.2978305618223862</c:v>
                </c:pt>
                <c:pt idx="17">
                  <c:v>6.1063262666239844</c:v>
                </c:pt>
                <c:pt idx="18">
                  <c:v>6.5578018170312884</c:v>
                </c:pt>
                <c:pt idx="19">
                  <c:v>6.9228301425026499</c:v>
                </c:pt>
                <c:pt idx="20">
                  <c:v>6.9852527005602676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5.9201108144394343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5.8363651153404428</c:v>
                </c:pt>
                <c:pt idx="33">
                  <c:v>5.8054739165566698</c:v>
                </c:pt>
                <c:pt idx="34">
                  <c:v>5.7075874671510762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6.0123748511123765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2.1847991216575506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2.4860350732181535</c:v>
                </c:pt>
                <c:pt idx="10">
                  <c:v>2.5296440222245997</c:v>
                </c:pt>
                <c:pt idx="11">
                  <c:v>2.6201322868662706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3.0424496533809395</c:v>
                </c:pt>
                <c:pt idx="18">
                  <c:v>3.0329746019884198</c:v>
                </c:pt>
                <c:pt idx="19">
                  <c:v>3.0119389996468535</c:v>
                </c:pt>
                <c:pt idx="20">
                  <c:v>2.9333746563257153</c:v>
                </c:pt>
                <c:pt idx="21">
                  <c:v>2.8688145573027217</c:v>
                </c:pt>
                <c:pt idx="22">
                  <c:v>2.8975181887131627</c:v>
                </c:pt>
                <c:pt idx="23">
                  <c:v>3.03685599966999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3.207500407835465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3.56473937826539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3.8369509218736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3.1466978262364149</c:v>
                </c:pt>
                <c:pt idx="7">
                  <c:v>3.1666940300571582</c:v>
                </c:pt>
                <c:pt idx="8">
                  <c:v>3.1886387184295466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3.2074398077050494</c:v>
                </c:pt>
                <c:pt idx="12">
                  <c:v>3.1283475539150989</c:v>
                </c:pt>
                <c:pt idx="13">
                  <c:v>3.1471068276818892</c:v>
                </c:pt>
                <c:pt idx="14">
                  <c:v>3.1560138321158466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3.430207281961319</c:v>
                </c:pt>
                <c:pt idx="21">
                  <c:v>3.4168603017587302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3.3918291219630508</c:v>
                </c:pt>
                <c:pt idx="25">
                  <c:v>3.3335177678547412</c:v>
                </c:pt>
                <c:pt idx="26">
                  <c:v>3.3633995976710436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3.8453884378284986</c:v>
                </c:pt>
                <c:pt idx="32">
                  <c:v>3.9938959299801269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4.9989152442658265</c:v>
                </c:pt>
                <c:pt idx="36">
                  <c:v>5.3381694123482903</c:v>
                </c:pt>
                <c:pt idx="37">
                  <c:v>5.5345988168285389</c:v>
                </c:pt>
                <c:pt idx="38">
                  <c:v>5.5254698023123874</c:v>
                </c:pt>
                <c:pt idx="39">
                  <c:v>5.6261005104726465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3.3735529856295408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2.8426428530535981</c:v>
                </c:pt>
                <c:pt idx="8">
                  <c:v>2.9820666097118442</c:v>
                </c:pt>
                <c:pt idx="9">
                  <c:v>3.1287144009124197</c:v>
                </c:pt>
                <c:pt idx="10">
                  <c:v>3.0913867276346281</c:v>
                </c:pt>
                <c:pt idx="11">
                  <c:v>3.0984842454713259</c:v>
                </c:pt>
                <c:pt idx="12">
                  <c:v>3.1436939188295252</c:v>
                </c:pt>
                <c:pt idx="13">
                  <c:v>3.2209356606021626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3.6097570683270543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4.2907495651637015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4.1150815702774191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5.1455500736180655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4.6480218685169241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5.2187601920292721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2.3921563764711786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2.5316735314332921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3.0403188867400792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2.9844824821481586</c:v>
                </c:pt>
                <c:pt idx="10">
                  <c:v>3.2191418964414158</c:v>
                </c:pt>
                <c:pt idx="11">
                  <c:v>3.6486889809305021</c:v>
                </c:pt>
                <c:pt idx="12">
                  <c:v>3.8252878867379692</c:v>
                </c:pt>
                <c:pt idx="13">
                  <c:v>3.7839347408454143</c:v>
                </c:pt>
                <c:pt idx="14">
                  <c:v>3.68725754425826</c:v>
                </c:pt>
                <c:pt idx="15">
                  <c:v>3.630137827824536</c:v>
                </c:pt>
                <c:pt idx="16">
                  <c:v>3.7118860434788807</c:v>
                </c:pt>
                <c:pt idx="17">
                  <c:v>3.7256482545531227</c:v>
                </c:pt>
                <c:pt idx="18">
                  <c:v>3.6910340879659378</c:v>
                </c:pt>
                <c:pt idx="19">
                  <c:v>4.0104656497731694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5.7515775874857376</c:v>
                </c:pt>
                <c:pt idx="24">
                  <c:v>5.558969647918814</c:v>
                </c:pt>
                <c:pt idx="25">
                  <c:v>5.1838702041173965</c:v>
                </c:pt>
                <c:pt idx="26">
                  <c:v>5.1355548143458885</c:v>
                </c:pt>
                <c:pt idx="27">
                  <c:v>5.2948199364686799</c:v>
                </c:pt>
                <c:pt idx="28">
                  <c:v>5.5084888638697507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5.6955751573419278</c:v>
                </c:pt>
                <c:pt idx="33">
                  <c:v>5.8837604481548489</c:v>
                </c:pt>
                <c:pt idx="34">
                  <c:v>5.9956417726836859</c:v>
                </c:pt>
                <c:pt idx="35">
                  <c:v>6.2362241942999139</c:v>
                </c:pt>
                <c:pt idx="36">
                  <c:v>6.3720845158979289</c:v>
                </c:pt>
                <c:pt idx="37">
                  <c:v>6.4248318162521016</c:v>
                </c:pt>
                <c:pt idx="38">
                  <c:v>6.6071118669644662</c:v>
                </c:pt>
                <c:pt idx="39">
                  <c:v>6.9084990871159802</c:v>
                </c:pt>
                <c:pt idx="40">
                  <c:v>6.7647115720394346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2.4161385011287226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2.6440159184476584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2.768367504990942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2.7618487567954992</c:v>
                </c:pt>
                <c:pt idx="19">
                  <c:v>2.8394290166198721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3.2552219611764892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3.4629348575350716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3.8041617531575636</c:v>
                </c:pt>
                <c:pt idx="29">
                  <c:v>3.7748101001949279</c:v>
                </c:pt>
                <c:pt idx="30">
                  <c:v>3.6548429653820826</c:v>
                </c:pt>
                <c:pt idx="31">
                  <c:v>3.6803367211466198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3.7259917845981692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3.8275212688438689</c:v>
                </c:pt>
                <c:pt idx="39">
                  <c:v>4.1259128728981844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3.3849122554023414</c:v>
                </c:pt>
                <c:pt idx="2">
                  <c:v>3.440290472127149</c:v>
                </c:pt>
                <c:pt idx="3">
                  <c:v>3.471255664259262</c:v>
                </c:pt>
                <c:pt idx="4">
                  <c:v>3.481021892108298</c:v>
                </c:pt>
                <c:pt idx="5">
                  <c:v>3.4884467788623419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3.4535062417602576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3.5072751152537172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4.0786015030136076</c:v>
                </c:pt>
                <c:pt idx="25">
                  <c:v>4.117119556442062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4.2885540538950959</c:v>
                </c:pt>
                <c:pt idx="30">
                  <c:v>4.4237648571569652</c:v>
                </c:pt>
                <c:pt idx="31">
                  <c:v>4.5384763496205816</c:v>
                </c:pt>
                <c:pt idx="32">
                  <c:v>4.6320516418748294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5.3206272356994955</c:v>
                </c:pt>
                <c:pt idx="37">
                  <c:v>5.5520363994264699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5.1791184923126643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3.8533584195096027</c:v>
                </c:pt>
                <c:pt idx="19" formatCode="0%">
                  <c:v>4.1559617794065709</c:v>
                </c:pt>
                <c:pt idx="20" formatCode="0%">
                  <c:v>4.3486414248549039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6.6559644735479155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233473152"/>
        <c:axId val="150818816"/>
      </c:scatterChart>
      <c:valAx>
        <c:axId val="233473152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27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50818816"/>
        <c:crosses val="autoZero"/>
        <c:crossBetween val="midCat"/>
      </c:valAx>
      <c:valAx>
        <c:axId val="150818816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31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23347315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392E-2"/>
          <c:y val="0.11059303397886079"/>
          <c:w val="0.32777314428690602"/>
          <c:h val="0.2912993899411222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2225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3336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4447777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11111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Santiago de Chile, </a:t>
            </a:r>
            <a:r>
              <a:rPr lang="en-US" smtClean="0"/>
              <a:t>January </a:t>
            </a:r>
            <a:r>
              <a:rPr lang="en-US" smtClean="0"/>
              <a:t>15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Chile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Chile, and </a:t>
            </a:r>
            <a:r>
              <a:rPr lang="fr-FR" sz="3400" dirty="0" err="1" smtClean="0"/>
              <a:t>across</a:t>
            </a:r>
            <a:r>
              <a:rPr lang="fr-FR" sz="3400" dirty="0" smtClean="0"/>
              <a:t> Latin </a:t>
            </a:r>
            <a:r>
              <a:rPr lang="fr-FR" sz="3400" dirty="0" err="1" smtClean="0"/>
              <a:t>America</a:t>
            </a:r>
            <a:r>
              <a:rPr lang="fr-FR" sz="3400" dirty="0" smtClean="0"/>
              <a:t>; 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pb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); </a:t>
            </a:r>
            <a:r>
              <a:rPr lang="fr-FR" sz="3400" dirty="0" err="1" smtClean="0"/>
              <a:t>recent</a:t>
            </a:r>
            <a:r>
              <a:rPr lang="fr-FR" sz="3400" dirty="0" smtClean="0"/>
              <a:t> </a:t>
            </a:r>
            <a:r>
              <a:rPr lang="fr-FR" sz="3400" dirty="0" err="1" smtClean="0"/>
              <a:t>study</a:t>
            </a:r>
            <a:r>
              <a:rPr lang="fr-FR" sz="3400" dirty="0" smtClean="0"/>
              <a:t> by Fairfield-</a:t>
            </a:r>
            <a:r>
              <a:rPr lang="fr-FR" sz="3400" dirty="0" err="1" smtClean="0"/>
              <a:t>Joratt</a:t>
            </a:r>
            <a:r>
              <a:rPr lang="fr-FR" sz="3400" dirty="0" smtClean="0"/>
              <a:t> </a:t>
            </a:r>
            <a:r>
              <a:rPr lang="fr-FR" sz="3400" dirty="0" err="1" smtClean="0"/>
              <a:t>suggests</a:t>
            </a:r>
            <a:r>
              <a:rPr lang="fr-FR" sz="3400" dirty="0" smtClean="0"/>
              <a:t> </a:t>
            </a:r>
            <a:r>
              <a:rPr lang="fr-FR" sz="3400" dirty="0" err="1" smtClean="0"/>
              <a:t>that</a:t>
            </a:r>
            <a:r>
              <a:rPr lang="fr-FR" sz="3400" dirty="0" smtClean="0"/>
              <a:t> top 1% </a:t>
            </a:r>
            <a:r>
              <a:rPr lang="fr-FR" sz="3400" dirty="0" err="1" smtClean="0"/>
              <a:t>share</a:t>
            </a:r>
            <a:r>
              <a:rPr lang="fr-FR" sz="3400" dirty="0" smtClean="0"/>
              <a:t> </a:t>
            </a:r>
            <a:r>
              <a:rPr lang="fr-FR" sz="3400" dirty="0" err="1" smtClean="0"/>
              <a:t>might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one of the </a:t>
            </a:r>
            <a:r>
              <a:rPr lang="fr-FR" sz="3400" dirty="0" err="1" smtClean="0"/>
              <a:t>highest</a:t>
            </a:r>
            <a:r>
              <a:rPr lang="fr-FR" sz="3400" dirty="0" smtClean="0"/>
              <a:t> in the world in Chile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as </a:t>
            </a:r>
            <a:r>
              <a:rPr lang="fr-FR" sz="3400" dirty="0" err="1" smtClean="0"/>
              <a:t>well</a:t>
            </a:r>
            <a:r>
              <a:rPr lang="fr-FR" sz="3400" dirty="0" smtClean="0"/>
              <a:t>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know;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was</a:t>
            </a:r>
            <a:r>
              <a:rPr lang="fr-FR" sz="3400" dirty="0" smtClean="0"/>
              <a:t> </a:t>
            </a:r>
            <a:r>
              <a:rPr lang="fr-FR" sz="3400" dirty="0" err="1" smtClean="0"/>
              <a:t>created</a:t>
            </a:r>
            <a:r>
              <a:rPr lang="fr-FR" sz="3400" dirty="0" smtClean="0"/>
              <a:t> in 1924 in Chile,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was</a:t>
            </a:r>
            <a:r>
              <a:rPr lang="fr-FR" sz="3400" smtClean="0"/>
              <a:t> created</a:t>
            </a:r>
            <a:r>
              <a:rPr lang="fr-FR" sz="3400" dirty="0" smtClean="0"/>
              <a:t> in 1878; but </a:t>
            </a:r>
            <a:r>
              <a:rPr lang="fr-FR" sz="3400" dirty="0" err="1" smtClean="0"/>
              <a:t>unfortunately</a:t>
            </a:r>
            <a:r>
              <a:rPr lang="fr-FR" sz="3400" dirty="0" smtClean="0"/>
              <a:t> </a:t>
            </a:r>
            <a:r>
              <a:rPr lang="fr-FR" sz="3400" dirty="0" err="1" smtClean="0"/>
              <a:t>there</a:t>
            </a:r>
            <a:r>
              <a:rPr lang="fr-FR" sz="3400" dirty="0" smtClean="0"/>
              <a:t> has been </a:t>
            </a:r>
            <a:r>
              <a:rPr lang="fr-FR" sz="3400" dirty="0" err="1" smtClean="0"/>
              <a:t>limited</a:t>
            </a:r>
            <a:r>
              <a:rPr lang="fr-FR" sz="3400" dirty="0" smtClean="0"/>
              <a:t> use </a:t>
            </a:r>
            <a:r>
              <a:rPr lang="fr-FR" sz="3400" dirty="0" err="1" smtClean="0"/>
              <a:t>so</a:t>
            </a:r>
            <a:r>
              <a:rPr lang="fr-FR" sz="3400" dirty="0" smtClean="0"/>
              <a:t> far of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in Chile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Chile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</a:t>
            </a:r>
            <a:r>
              <a:rPr lang="fr-FR" sz="3400" dirty="0" err="1" smtClean="0"/>
              <a:t>using</a:t>
            </a:r>
            <a:r>
              <a:rPr lang="fr-FR" sz="3400" dirty="0" smtClean="0"/>
              <a:t> data </a:t>
            </a:r>
            <a:r>
              <a:rPr lang="fr-FR" sz="3400" dirty="0" err="1" smtClean="0"/>
              <a:t>from</a:t>
            </a:r>
            <a:r>
              <a:rPr lang="fr-FR" sz="3400" dirty="0" smtClean="0"/>
              <a:t>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more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social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r>
              <a:rPr lang="fr-FR" sz="3400" dirty="0" smtClean="0"/>
              <a:t>, and in </a:t>
            </a:r>
            <a:r>
              <a:rPr lang="fr-FR" sz="3400" dirty="0" err="1" smtClean="0"/>
              <a:t>some</a:t>
            </a:r>
            <a:r>
              <a:rPr lang="fr-FR" sz="3400" dirty="0" smtClean="0"/>
              <a:t> cases to </a:t>
            </a:r>
            <a:r>
              <a:rPr lang="fr-FR" sz="3400" dirty="0" err="1" smtClean="0"/>
              <a:t>fight</a:t>
            </a:r>
            <a:r>
              <a:rPr lang="fr-FR" sz="3400" dirty="0" smtClean="0"/>
              <a:t> corruption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179512" y="327660"/>
          <a:ext cx="8784976" cy="620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72034" name="Worksheet" r:id="rId3" imgW="8542100" imgH="6438859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73058" name="Worksheet" r:id="rId3" imgW="8542100" imgH="6408369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74082" name="Worksheet" r:id="rId3" imgW="8542100" imgH="6347388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10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178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02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26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2176</Words>
  <Application>Microsoft Office PowerPoint</Application>
  <PresentationFormat>Affichage à l'écran (4:3)</PresentationFormat>
  <Paragraphs>131</Paragraphs>
  <Slides>65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65</vt:i4>
      </vt:variant>
    </vt:vector>
  </HeadingPairs>
  <TitlesOfParts>
    <vt:vector size="68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This presentation: three points</vt:lpstr>
      <vt:lpstr>Chile vs Europe-US-Japan</vt:lpstr>
      <vt:lpstr>Diapositive 11</vt:lpstr>
      <vt:lpstr>Diapositive 12</vt:lpstr>
      <vt:lpstr>Diapositive 13</vt:lpstr>
      <vt:lpstr>Diapositive 14</vt:lpstr>
      <vt:lpstr>This presentation: three points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This presentation: three points</vt:lpstr>
      <vt:lpstr>1. The return of a wealth-based society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2. The future of wealth concentration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3. Inequality in America (« meritocratic extremism »)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279</cp:revision>
  <dcterms:created xsi:type="dcterms:W3CDTF">2013-09-25T21:11:06Z</dcterms:created>
  <dcterms:modified xsi:type="dcterms:W3CDTF">2015-01-12T12:07:14Z</dcterms:modified>
</cp:coreProperties>
</file>