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1" r:id="rId4"/>
    <p:sldId id="282" r:id="rId5"/>
    <p:sldId id="280" r:id="rId6"/>
    <p:sldId id="260" r:id="rId7"/>
    <p:sldId id="287" r:id="rId8"/>
    <p:sldId id="295" r:id="rId9"/>
    <p:sldId id="296" r:id="rId10"/>
    <p:sldId id="283" r:id="rId11"/>
    <p:sldId id="265" r:id="rId12"/>
    <p:sldId id="267" r:id="rId13"/>
    <p:sldId id="266" r:id="rId14"/>
    <p:sldId id="268" r:id="rId15"/>
    <p:sldId id="293" r:id="rId16"/>
    <p:sldId id="269" r:id="rId17"/>
    <p:sldId id="270" r:id="rId18"/>
    <p:sldId id="271" r:id="rId19"/>
    <p:sldId id="272" r:id="rId20"/>
    <p:sldId id="273" r:id="rId21"/>
    <p:sldId id="284" r:id="rId22"/>
    <p:sldId id="297" r:id="rId23"/>
    <p:sldId id="261" r:id="rId24"/>
    <p:sldId id="274" r:id="rId25"/>
    <p:sldId id="275" r:id="rId26"/>
    <p:sldId id="294" r:id="rId27"/>
    <p:sldId id="276" r:id="rId28"/>
    <p:sldId id="277" r:id="rId29"/>
    <p:sldId id="278" r:id="rId30"/>
    <p:sldId id="279" r:id="rId31"/>
    <p:sldId id="286" r:id="rId32"/>
    <p:sldId id="285" r:id="rId33"/>
    <p:sldId id="289" r:id="rId34"/>
    <p:sldId id="290" r:id="rId35"/>
    <p:sldId id="292" r:id="rId36"/>
    <p:sldId id="29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Inequality &amp; Capitalism              in the Long-Run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HONG KONG, </a:t>
            </a:r>
            <a:r>
              <a:rPr lang="en-US" i="1" dirty="0" smtClean="0"/>
              <a:t> October 18</a:t>
            </a:r>
            <a:r>
              <a:rPr lang="en-US" i="1" baseline="30000" dirty="0" smtClean="0"/>
              <a:t>th</a:t>
            </a:r>
            <a:r>
              <a:rPr lang="en-US" i="1" dirty="0" smtClean="0"/>
              <a:t> 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80-90%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50-60%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=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the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2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0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4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lecture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</a:t>
            </a:r>
            <a:r>
              <a:rPr lang="fr-FR" sz="3400" dirty="0" smtClean="0"/>
              <a:t>.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 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</a:t>
            </a:r>
            <a:r>
              <a:rPr lang="fr-FR" sz="3400" dirty="0" smtClean="0"/>
              <a:t>; </a:t>
            </a:r>
            <a:r>
              <a:rPr lang="fr-FR" sz="3400" dirty="0" err="1" smtClean="0"/>
              <a:t>it</a:t>
            </a:r>
            <a:r>
              <a:rPr lang="fr-FR" sz="3400" dirty="0" smtClean="0"/>
              <a:t> uses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20+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lecture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7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7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69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; 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4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lecture: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The return of capital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are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countries: β=s/g </a:t>
            </a:r>
            <a:r>
              <a:rPr lang="fr-FR" dirty="0" smtClean="0">
                <a:latin typeface="Calibri"/>
                <a:sym typeface="Wingdings"/>
              </a:rPr>
              <a:t>↑</a:t>
            </a:r>
            <a:r>
              <a:rPr lang="fr-FR" dirty="0" smtClean="0">
                <a:sym typeface="Wingdings"/>
              </a:rPr>
              <a:t> as g </a:t>
            </a:r>
            <a:r>
              <a:rPr lang="fr-FR" dirty="0" smtClean="0">
                <a:latin typeface="Calibri"/>
                <a:sym typeface="Wingdings"/>
              </a:rPr>
              <a:t>↓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r-g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record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Old</a:t>
            </a:r>
            <a:r>
              <a:rPr lang="fr-FR" dirty="0" smtClean="0"/>
              <a:t> World model?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1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The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always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,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and </a:t>
            </a:r>
            <a:r>
              <a:rPr lang="fr-FR" sz="2600" dirty="0" err="1" smtClean="0"/>
              <a:t>unpredictable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national </a:t>
            </a:r>
            <a:r>
              <a:rPr lang="fr-FR" sz="2600" dirty="0" err="1" smtClean="0"/>
              <a:t>identities</a:t>
            </a:r>
            <a:r>
              <a:rPr lang="fr-FR" sz="2600" dirty="0" smtClean="0"/>
              <a:t> and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;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predict</a:t>
            </a:r>
            <a:r>
              <a:rPr lang="fr-FR" sz="2600" dirty="0" smtClean="0"/>
              <a:t> the </a:t>
            </a:r>
            <a:r>
              <a:rPr lang="fr-FR" sz="2600" dirty="0" err="1" smtClean="0"/>
              <a:t>reversals</a:t>
            </a:r>
            <a:r>
              <a:rPr lang="fr-FR" sz="2600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Supplementary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9739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60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88640"/>
          <a:ext cx="9036496" cy="6669360"/>
        </p:xfrm>
        <a:graphic>
          <a:graphicData uri="http://schemas.openxmlformats.org/presentationml/2006/ole">
            <p:oleObj spid="_x0000_s614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634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12568"/>
          </a:xfrm>
        </p:spPr>
        <p:txBody>
          <a:bodyPr>
            <a:normAutofit/>
          </a:bodyPr>
          <a:lstStyle/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600" dirty="0" smtClean="0"/>
              <a:t>     Are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heading</a:t>
            </a:r>
            <a:r>
              <a:rPr lang="fr-FR" sz="2600" dirty="0" smtClean="0"/>
              <a:t> back to the </a:t>
            </a:r>
            <a:r>
              <a:rPr lang="el-GR" sz="2600" dirty="0" smtClean="0"/>
              <a:t>β</a:t>
            </a:r>
            <a:r>
              <a:rPr lang="fr-FR" sz="2600" dirty="0" smtClean="0"/>
              <a:t>=600-700% </a:t>
            </a:r>
            <a:r>
              <a:rPr lang="fr-FR" sz="2600" dirty="0" err="1" smtClean="0"/>
              <a:t>observed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a flexible production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Y=F(K,L), </a:t>
            </a:r>
            <a:r>
              <a:rPr lang="fr-FR" sz="2600" dirty="0" err="1" smtClean="0"/>
              <a:t>any</a:t>
            </a:r>
            <a:r>
              <a:rPr lang="fr-FR" sz="2600" dirty="0" smtClean="0"/>
              <a:t> K/Y ratio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a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(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no </a:t>
            </a:r>
            <a:r>
              <a:rPr lang="fr-FR" sz="2600" dirty="0" err="1" smtClean="0"/>
              <a:t>reason</a:t>
            </a:r>
            <a:r>
              <a:rPr lang="fr-FR" sz="2600" dirty="0" smtClean="0"/>
              <a:t> for </a:t>
            </a:r>
            <a:r>
              <a:rPr lang="el-GR" sz="2600" dirty="0" smtClean="0"/>
              <a:t>β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constant)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8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     &amp;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(pop.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800" dirty="0" smtClean="0">
                <a:latin typeface="Calibri"/>
                <a:cs typeface="Arial"/>
              </a:rPr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= </a:t>
            </a:r>
            <a:r>
              <a:rPr lang="fr-FR" sz="2800" dirty="0" err="1" smtClean="0"/>
              <a:t>true</a:t>
            </a:r>
            <a:r>
              <a:rPr lang="fr-FR" sz="2800" dirty="0" smtClean="0"/>
              <a:t> </a:t>
            </a:r>
            <a:r>
              <a:rPr lang="fr-FR" sz="2800" dirty="0" err="1" smtClean="0"/>
              <a:t>whatever</a:t>
            </a:r>
            <a:r>
              <a:rPr lang="fr-FR" sz="2800" dirty="0" smtClean="0"/>
              <a:t> the </a:t>
            </a:r>
            <a:r>
              <a:rPr lang="fr-FR" sz="2800" dirty="0" err="1" smtClean="0"/>
              <a:t>combination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motives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K-L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substitution: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r=F</a:t>
            </a:r>
            <a:r>
              <a:rPr lang="fr-FR" sz="2800" baseline="-25000" dirty="0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declines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proportionally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=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happened</a:t>
            </a:r>
            <a:r>
              <a:rPr lang="fr-FR" sz="2800" dirty="0" smtClean="0"/>
              <a:t>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 ; </a:t>
            </a:r>
            <a:r>
              <a:rPr lang="fr-FR" sz="2800" dirty="0" err="1" smtClean="0"/>
              <a:t>could</a:t>
            </a:r>
            <a:r>
              <a:rPr lang="fr-FR" sz="2800" dirty="0" smtClean="0"/>
              <a:t> continue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Cobb-Douglas</a:t>
            </a:r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 over </a:t>
            </a:r>
            <a:r>
              <a:rPr lang="fr-FR" sz="2800" dirty="0" err="1" smtClean="0">
                <a:cs typeface="Arial"/>
              </a:rPr>
              <a:t>devt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process</a:t>
            </a:r>
            <a:r>
              <a:rPr lang="fr-FR" sz="2800" dirty="0" smtClean="0">
                <a:cs typeface="Arial"/>
              </a:rPr>
              <a:t>: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</a:t>
            </a:r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264650" cy="6858000"/>
        </p:xfrm>
        <a:graphic>
          <a:graphicData uri="http://schemas.openxmlformats.org/presentationml/2006/ole">
            <p:oleObj spid="_x0000_s655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1172</Words>
  <Application>Microsoft Office PowerPoint</Application>
  <PresentationFormat>Affichage à l'écran (4:3)</PresentationFormat>
  <Paragraphs>77</Paragraphs>
  <Slides>36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Thème Office</vt:lpstr>
      <vt:lpstr>Acrobat Document</vt:lpstr>
      <vt:lpstr>Adobe Acrobat Document</vt:lpstr>
      <vt:lpstr>   Inequality &amp; Capitalism              in the Long-Run </vt:lpstr>
      <vt:lpstr>Diapositive 2</vt:lpstr>
      <vt:lpstr>This lecture: three points</vt:lpstr>
      <vt:lpstr>1. The return of capital</vt:lpstr>
      <vt:lpstr>Diapositive 5</vt:lpstr>
      <vt:lpstr>Diapositive 6</vt:lpstr>
      <vt:lpstr>Diapositive 7</vt:lpstr>
      <vt:lpstr>Diapositive 8</vt:lpstr>
      <vt:lpstr>Diapositive 9</vt:lpstr>
      <vt:lpstr>2. The future of wealth concentration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3. Inequality in America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Conclusions</vt:lpstr>
      <vt:lpstr>Diapositive 32</vt:lpstr>
      <vt:lpstr>Diapositive 33</vt:lpstr>
      <vt:lpstr>Diapositive 34</vt:lpstr>
      <vt:lpstr>Diapositive 35</vt:lpstr>
      <vt:lpstr>Diapositive 36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180</cp:revision>
  <dcterms:created xsi:type="dcterms:W3CDTF">2013-09-25T21:11:06Z</dcterms:created>
  <dcterms:modified xsi:type="dcterms:W3CDTF">2013-10-16T16:09:10Z</dcterms:modified>
</cp:coreProperties>
</file>